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5" r:id="rId18"/>
    <p:sldId id="283" r:id="rId19"/>
    <p:sldId id="278" r:id="rId20"/>
    <p:sldId id="279" r:id="rId21"/>
    <p:sldId id="281" r:id="rId22"/>
    <p:sldId id="287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>
      <p:cViewPr>
        <p:scale>
          <a:sx n="66" d="100"/>
          <a:sy n="66" d="100"/>
        </p:scale>
        <p:origin x="2778" y="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Лист1!$C$5:$C$11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Лист1!$D$5:$D$11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6.5</c:v>
                </c:pt>
                <c:pt idx="4">
                  <c:v>7.8</c:v>
                </c:pt>
                <c:pt idx="5">
                  <c:v>8</c:v>
                </c:pt>
                <c:pt idx="6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0147008"/>
        <c:axId val="1840146464"/>
      </c:barChart>
      <c:catAx>
        <c:axId val="184014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0146464"/>
        <c:crosses val="autoZero"/>
        <c:auto val="1"/>
        <c:lblAlgn val="ctr"/>
        <c:lblOffset val="100"/>
        <c:noMultiLvlLbl val="0"/>
      </c:catAx>
      <c:valAx>
        <c:axId val="18401464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40147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C9D7DBE-2E23-4A13-94AD-960D123AF94C}" type="datetimeFigureOut">
              <a:rPr lang="ru-RU" smtClean="0"/>
              <a:t>10.08.2015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6DBC2FD-6AF8-40A2-80F1-DC4E6D6A56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  <a14:imgEffect>
                      <a14:saturation sat="2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632856" cy="1872208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085184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ФРАНЧАЙЗИНГ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4"/>
    </mc:Choice>
    <mc:Fallback xmlns="">
      <p:transition spd="slow" advTm="49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ru-RU" dirty="0" smtClean="0"/>
              <a:t>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3605024" cy="3579849"/>
          </a:xfrm>
        </p:spPr>
        <p:txBody>
          <a:bodyPr>
            <a:normAutofit fontScale="25000" lnSpcReduction="20000"/>
          </a:bodyPr>
          <a:lstStyle/>
          <a:p>
            <a:r>
              <a:rPr lang="ru-RU" sz="7200" b="0" dirty="0" smtClean="0"/>
              <a:t>Компания </a:t>
            </a:r>
            <a:r>
              <a:rPr lang="ru-RU" sz="7200" b="0" dirty="0"/>
              <a:t>«Арт-Мувинг» с 2010 года применяет принципы </a:t>
            </a:r>
            <a:r>
              <a:rPr lang="ru-RU" sz="7200" b="0" dirty="0" smtClean="0"/>
              <a:t>из </a:t>
            </a:r>
            <a:r>
              <a:rPr lang="ru-RU" sz="7200" b="0" dirty="0"/>
              <a:t>международной технологии </a:t>
            </a:r>
            <a:r>
              <a:rPr lang="en-US" sz="7200" b="0" dirty="0"/>
              <a:t>Hubbard Management System</a:t>
            </a:r>
            <a:r>
              <a:rPr lang="ru-RU" sz="7200" b="0" dirty="0"/>
              <a:t>, с 2013 года имеет сертификат данной системы, которую используют более 150 000 организаций по всему </a:t>
            </a:r>
            <a:r>
              <a:rPr lang="ru-RU" sz="7200" b="0" dirty="0" smtClean="0"/>
              <a:t>миру. </a:t>
            </a:r>
            <a:endParaRPr lang="ru-RU" sz="7200" b="0" dirty="0"/>
          </a:p>
          <a:p>
            <a:r>
              <a:rPr lang="ru-RU" sz="7200" b="0" dirty="0"/>
              <a:t>Применение принципов </a:t>
            </a:r>
            <a:r>
              <a:rPr lang="en-US" sz="7200" b="0" dirty="0"/>
              <a:t>HMS </a:t>
            </a:r>
            <a:r>
              <a:rPr lang="ru-RU" sz="7200" b="0" dirty="0"/>
              <a:t>дает возможность владельцу строить и управлять бизнесом на расстоянии, а сотрудникам – напрямую влиять на свой доход и мотивацию во благо всей компании. </a:t>
            </a:r>
          </a:p>
          <a:p>
            <a:endParaRPr lang="ru-RU" dirty="0"/>
          </a:p>
        </p:txBody>
      </p:sp>
      <p:pic>
        <p:nvPicPr>
          <p:cNvPr id="5122" name="Picture 2" descr="CCF27052014_0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543896" cy="327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3"/>
    </mc:Choice>
    <mc:Fallback xmlns="">
      <p:transition spd="slow" advTm="68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900" b="0" dirty="0"/>
              <a:t>В рамках соблюдения стандартов </a:t>
            </a:r>
            <a:r>
              <a:rPr lang="en-US" sz="1900" b="0" dirty="0"/>
              <a:t>HMS</a:t>
            </a:r>
            <a:r>
              <a:rPr lang="ru-RU" sz="1900" b="0" dirty="0"/>
              <a:t>  в «Арт-Мувинг» созданы и используются: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900" b="0" dirty="0"/>
              <a:t>организующая схема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900" b="0" dirty="0"/>
              <a:t>система ключевых показателей (</a:t>
            </a:r>
            <a:r>
              <a:rPr lang="en-US" sz="1900" b="0" dirty="0"/>
              <a:t>KPI</a:t>
            </a:r>
            <a:r>
              <a:rPr lang="ru-RU" sz="1900" b="0" dirty="0"/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900" b="0" dirty="0"/>
              <a:t>должностные и </a:t>
            </a:r>
            <a:r>
              <a:rPr lang="ru-RU" sz="1900" b="0" dirty="0" smtClean="0"/>
              <a:t>технологические </a:t>
            </a:r>
            <a:r>
              <a:rPr lang="ru-RU" sz="1900" b="0" dirty="0"/>
              <a:t>инструкции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900" b="0" dirty="0"/>
              <a:t>обучающие материалы и учебный класс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900" b="0" dirty="0"/>
              <a:t>регламенты </a:t>
            </a:r>
            <a:r>
              <a:rPr lang="ru-RU" sz="1900" b="0" dirty="0" smtClean="0"/>
              <a:t>всех </a:t>
            </a:r>
            <a:r>
              <a:rPr lang="ru-RU" sz="1900" b="0" dirty="0"/>
              <a:t>бизнес-процессов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900" b="0" dirty="0"/>
              <a:t>система </a:t>
            </a:r>
            <a:r>
              <a:rPr lang="ru-RU" sz="1900" b="0" dirty="0" smtClean="0"/>
              <a:t>отчетности персонала</a:t>
            </a:r>
            <a:endParaRPr lang="ru-RU" sz="1900" b="0" dirty="0"/>
          </a:p>
          <a:p>
            <a:pPr marL="457200" lvl="0" indent="-457200">
              <a:buFont typeface="+mj-lt"/>
              <a:buAutoNum type="arabicPeriod"/>
            </a:pPr>
            <a:r>
              <a:rPr lang="ru-RU" sz="1900" b="0" dirty="0"/>
              <a:t>система управления финансами и </a:t>
            </a:r>
            <a:r>
              <a:rPr lang="ru-RU" sz="1900" b="0" dirty="0" smtClean="0"/>
              <a:t>другие </a:t>
            </a:r>
            <a:endParaRPr lang="ru-RU" sz="1900" b="0" dirty="0"/>
          </a:p>
          <a:p>
            <a:r>
              <a:rPr lang="ru-RU" sz="1900" b="0" dirty="0"/>
              <a:t>За годы применения технологии </a:t>
            </a:r>
            <a:r>
              <a:rPr lang="en-US" sz="1900" b="0" dirty="0"/>
              <a:t>Hubbard Management System </a:t>
            </a:r>
            <a:r>
              <a:rPr lang="ru-RU" sz="1900" b="0" dirty="0"/>
              <a:t>чистая прибыль возросла на 150% и продолжает расти.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7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2"/>
    </mc:Choice>
    <mc:Fallback xmlns="">
      <p:transition spd="slow" advTm="706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продаж «Арт-Мувинг»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639447"/>
              </p:ext>
            </p:extLst>
          </p:nvPr>
        </p:nvGraphicFramePr>
        <p:xfrm>
          <a:off x="755576" y="1052736"/>
          <a:ext cx="7488832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7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9"/>
    </mc:Choice>
    <mc:Fallback xmlns="">
      <p:transition spd="slow" advTm="70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/>
              <a:t>Проводимые нами исследования показывают почти полное отсутствие сильных игроков на рынке мувинга в регионах РФ. </a:t>
            </a:r>
            <a:endParaRPr lang="ru-RU" sz="1800" b="0" dirty="0"/>
          </a:p>
          <a:p>
            <a:r>
              <a:rPr lang="ru-RU" sz="1800" b="0" dirty="0"/>
              <a:t>Большая </a:t>
            </a:r>
            <a:r>
              <a:rPr lang="ru-RU" sz="1800" b="0" dirty="0" smtClean="0"/>
              <a:t>часть – мелкие фирмы из 5-10 человек и без перспектив развития. </a:t>
            </a:r>
            <a:endParaRPr lang="ru-RU" sz="1800" b="0" dirty="0"/>
          </a:p>
          <a:p>
            <a:r>
              <a:rPr lang="ru-RU" sz="1800" b="0" dirty="0"/>
              <a:t>Мы уверены, что </a:t>
            </a:r>
            <a:r>
              <a:rPr lang="ru-RU" sz="1800" dirty="0"/>
              <a:t>рынок требует большего</a:t>
            </a:r>
            <a:r>
              <a:rPr lang="ru-RU" sz="1800" b="0" dirty="0"/>
              <a:t>.</a:t>
            </a:r>
          </a:p>
          <a:p>
            <a:endParaRPr lang="ru-RU" sz="1800" b="0" dirty="0" smtClean="0"/>
          </a:p>
          <a:p>
            <a:r>
              <a:rPr lang="ru-RU" sz="1800" b="0" dirty="0" smtClean="0"/>
              <a:t>Нами </a:t>
            </a:r>
            <a:r>
              <a:rPr lang="ru-RU" sz="1800" b="0" dirty="0"/>
              <a:t>наблюдается постоянно растущий спрос на услуги при переезде внутри средних и крупных городов (от 500 </a:t>
            </a:r>
            <a:r>
              <a:rPr lang="ru-RU" sz="1800" b="0" dirty="0" err="1"/>
              <a:t>тыс</a:t>
            </a:r>
            <a:r>
              <a:rPr lang="ru-RU" sz="1800" b="0" dirty="0"/>
              <a:t> до 1,5 млн. жителей) и за их пределы – по России и за границу</a:t>
            </a:r>
            <a:r>
              <a:rPr lang="ru-RU" sz="1800" b="0" dirty="0" smtClean="0"/>
              <a:t>.</a:t>
            </a:r>
          </a:p>
          <a:p>
            <a:r>
              <a:rPr lang="ru-RU" sz="1800" b="0" dirty="0" smtClean="0"/>
              <a:t>Переезды особенно актуальны сегодня, в период перемен.</a:t>
            </a:r>
            <a:endParaRPr lang="ru-RU" sz="18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6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6"/>
    </mc:Choice>
    <mc:Fallback xmlns="">
      <p:transition spd="slow" advTm="703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0" dirty="0"/>
              <a:t>Цель регионального расширения «Арт-Мувинг» - до 1 декабря 2017 года создать на своей базе группу партнеров, представленную более чем в </a:t>
            </a:r>
            <a:r>
              <a:rPr lang="ru-RU" sz="1800" dirty="0"/>
              <a:t>30 городах </a:t>
            </a:r>
            <a:r>
              <a:rPr lang="ru-RU" sz="1800" b="0" dirty="0"/>
              <a:t>России и стран СНГ. </a:t>
            </a:r>
            <a:endParaRPr lang="ru-RU" sz="1800" b="0" dirty="0" smtClean="0"/>
          </a:p>
          <a:p>
            <a:endParaRPr lang="ru-RU" sz="1800" b="0" dirty="0"/>
          </a:p>
          <a:p>
            <a:r>
              <a:rPr lang="ru-RU" sz="1800" b="0" dirty="0" smtClean="0"/>
              <a:t>Таким путем мы планируем </a:t>
            </a:r>
            <a:r>
              <a:rPr lang="ru-RU" sz="1800" dirty="0" smtClean="0"/>
              <a:t>стать </a:t>
            </a:r>
            <a:r>
              <a:rPr lang="ru-RU" sz="1800" dirty="0"/>
              <a:t>крупнейшей </a:t>
            </a:r>
            <a:r>
              <a:rPr lang="ru-RU" sz="1800" b="0" dirty="0"/>
              <a:t>по объему продаж </a:t>
            </a:r>
            <a:r>
              <a:rPr lang="ru-RU" sz="1800" dirty="0"/>
              <a:t>мувинговой компанией </a:t>
            </a:r>
            <a:r>
              <a:rPr lang="ru-RU" sz="1800" dirty="0" smtClean="0"/>
              <a:t>РФ</a:t>
            </a:r>
            <a:r>
              <a:rPr lang="ru-RU" sz="1800" b="0" dirty="0"/>
              <a:t> </a:t>
            </a:r>
            <a:endParaRPr lang="ru-RU" sz="1800" b="0" dirty="0" smtClean="0"/>
          </a:p>
          <a:p>
            <a:endParaRPr lang="ru-RU" sz="1800" b="0" dirty="0"/>
          </a:p>
          <a:p>
            <a:r>
              <a:rPr lang="ru-RU" sz="1800" b="0" dirty="0" smtClean="0"/>
              <a:t>и </a:t>
            </a:r>
            <a:r>
              <a:rPr lang="ru-RU" sz="1800" dirty="0"/>
              <a:t>создать цивилизованный рынок </a:t>
            </a:r>
            <a:r>
              <a:rPr lang="ru-RU" sz="1800" b="0" dirty="0"/>
              <a:t>мувинговых услуг </a:t>
            </a:r>
            <a:r>
              <a:rPr lang="ru-RU" sz="1800" b="0" dirty="0" smtClean="0"/>
              <a:t>нашей страны. </a:t>
            </a:r>
            <a:endParaRPr lang="ru-RU" sz="18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6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0"/>
    </mc:Choice>
    <mc:Fallback xmlns="">
      <p:transition spd="slow" advTm="704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именно мы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800" b="0" dirty="0" smtClean="0"/>
              <a:t>Мы </a:t>
            </a:r>
            <a:r>
              <a:rPr lang="ru-RU" sz="1800" b="0" dirty="0"/>
              <a:t>готовы взять на себя ответственность за формирование цивилизованного рынка переездов в </a:t>
            </a:r>
            <a:r>
              <a:rPr lang="ru-RU" sz="1800" b="0" dirty="0" smtClean="0"/>
              <a:t>России</a:t>
            </a:r>
            <a:endParaRPr lang="ru-RU" sz="1800" b="0" dirty="0"/>
          </a:p>
          <a:p>
            <a:pPr lvl="0">
              <a:buFont typeface="+mj-lt"/>
              <a:buAutoNum type="arabicPeriod"/>
            </a:pPr>
            <a:r>
              <a:rPr lang="ru-RU" sz="1800" b="0" dirty="0"/>
              <a:t>У нас есть отработанная технология </a:t>
            </a:r>
            <a:r>
              <a:rPr lang="ru-RU" sz="1800" b="0" dirty="0" smtClean="0"/>
              <a:t>и уникальный опыт</a:t>
            </a:r>
            <a:endParaRPr lang="ru-RU" sz="1800" b="0" dirty="0"/>
          </a:p>
          <a:p>
            <a:pPr lvl="0">
              <a:buFont typeface="+mj-lt"/>
              <a:buAutoNum type="arabicPeriod"/>
            </a:pPr>
            <a:r>
              <a:rPr lang="ru-RU" sz="1800" b="0" dirty="0" smtClean="0"/>
              <a:t>Мы готовы делиться всем, что у нас есть, ради достижения большой цели.</a:t>
            </a:r>
            <a:endParaRPr lang="ru-RU" sz="1800" b="0" dirty="0"/>
          </a:p>
          <a:p>
            <a:endParaRPr lang="ru-RU" dirty="0" smtClean="0"/>
          </a:p>
          <a:p>
            <a:r>
              <a:rPr lang="ru-RU" sz="1800" b="0" dirty="0" smtClean="0"/>
              <a:t>Кроме того, мы на опыте убедились, что самой успешной моделью развития бизнеса на нашем рынке является </a:t>
            </a:r>
            <a:r>
              <a:rPr lang="ru-RU" sz="1800" dirty="0" smtClean="0"/>
              <a:t>франчайзинг</a:t>
            </a:r>
            <a:r>
              <a:rPr lang="ru-RU" sz="1800" b="0" dirty="0" smtClean="0"/>
              <a:t>.</a:t>
            </a:r>
          </a:p>
          <a:p>
            <a:r>
              <a:rPr lang="ru-RU" sz="1800" b="0" dirty="0" smtClean="0"/>
              <a:t>В нем заложен принцип равного и взаимовыгодного партнерства.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22256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4"/>
    </mc:Choice>
    <mc:Fallback xmlns="">
      <p:transition spd="slow" advTm="672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франчайзинг?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/>
              <a:t>Франчайзинг </a:t>
            </a:r>
            <a:r>
              <a:rPr lang="ru-RU" sz="1800" b="0" dirty="0"/>
              <a:t>- вид отношений между рыночными субъектами, когда одна сторона (</a:t>
            </a:r>
            <a:r>
              <a:rPr lang="ru-RU" sz="1800" b="0" dirty="0" err="1"/>
              <a:t>франчайзер</a:t>
            </a:r>
            <a:r>
              <a:rPr lang="ru-RU" sz="1800" b="0" dirty="0"/>
              <a:t>) передаёт другой </a:t>
            </a:r>
            <a:r>
              <a:rPr lang="ru-RU" sz="1800" b="0" dirty="0" smtClean="0"/>
              <a:t>стороне (франчайзи</a:t>
            </a:r>
            <a:r>
              <a:rPr lang="ru-RU" sz="1800" b="0" dirty="0"/>
              <a:t>) за плату право на определённый вид бизнеса, используя разработанную бизнес-модель его ведения.</a:t>
            </a:r>
            <a:endParaRPr lang="ru-RU" sz="1800" b="0" dirty="0" smtClean="0"/>
          </a:p>
          <a:p>
            <a:endParaRPr lang="ru-RU" sz="1800" b="0" dirty="0"/>
          </a:p>
          <a:p>
            <a:r>
              <a:rPr lang="ru-RU" sz="1800" b="0" dirty="0" smtClean="0"/>
              <a:t>По </a:t>
            </a:r>
            <a:r>
              <a:rPr lang="ru-RU" sz="1800" b="0" dirty="0"/>
              <a:t>информации Российской ассоциации развития </a:t>
            </a:r>
            <a:r>
              <a:rPr lang="ru-RU" sz="1800" b="0" dirty="0" smtClean="0"/>
              <a:t>франчайзинга, спустя </a:t>
            </a:r>
            <a:r>
              <a:rPr lang="ru-RU" sz="1800" b="0" dirty="0"/>
              <a:t>год работы 9 из 10 предприятий, получивших франшизу (</a:t>
            </a:r>
            <a:r>
              <a:rPr lang="ru-RU" sz="1800" b="0" dirty="0" smtClean="0"/>
              <a:t>готовую </a:t>
            </a:r>
            <a:r>
              <a:rPr lang="ru-RU" sz="1800" b="0" dirty="0"/>
              <a:t>бизнес-систему), остаются на рынке, в то время как 9 из 10 </a:t>
            </a:r>
            <a:r>
              <a:rPr lang="ru-RU" sz="1800" b="0" dirty="0" smtClean="0"/>
              <a:t>пытавшихся </a:t>
            </a:r>
            <a:r>
              <a:rPr lang="ru-RU" sz="1800" b="0" dirty="0"/>
              <a:t>самостоятельно создать бизнес из него уходят</a:t>
            </a:r>
            <a:r>
              <a:rPr lang="ru-RU" sz="1800" b="0" dirty="0" smtClean="0"/>
              <a:t>.</a:t>
            </a:r>
          </a:p>
          <a:p>
            <a:endParaRPr lang="ru-RU" sz="1800" b="0" dirty="0"/>
          </a:p>
          <a:p>
            <a:r>
              <a:rPr lang="ru-RU" sz="1800" b="0" dirty="0" smtClean="0"/>
              <a:t>Стоит ли так </a:t>
            </a:r>
            <a:r>
              <a:rPr lang="ru-RU" sz="1800" dirty="0" smtClean="0"/>
              <a:t>рисковать</a:t>
            </a:r>
            <a:r>
              <a:rPr lang="ru-RU" sz="1800" b="0" dirty="0" smtClean="0"/>
              <a:t>, работая в одиночку?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853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2"/>
    </mc:Choice>
    <mc:Fallback xmlns="">
      <p:transition spd="slow" advTm="691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500" dirty="0" smtClean="0"/>
              <a:t>1.Клиенты</a:t>
            </a:r>
            <a:endParaRPr lang="ru-RU" sz="4500" dirty="0"/>
          </a:p>
          <a:p>
            <a:r>
              <a:rPr lang="ru-RU" sz="2900" b="0" dirty="0"/>
              <a:t>Поток заказов с нашего сайта, представленного в Вашем регионе</a:t>
            </a:r>
          </a:p>
          <a:p>
            <a:r>
              <a:rPr lang="ru-RU" sz="2900" b="0" dirty="0" smtClean="0"/>
              <a:t>+ </a:t>
            </a:r>
            <a:r>
              <a:rPr lang="ru-RU" sz="2900" dirty="0" smtClean="0"/>
              <a:t>2 секретных способа </a:t>
            </a:r>
            <a:r>
              <a:rPr lang="ru-RU" sz="2900" b="0" dirty="0" smtClean="0"/>
              <a:t>продаж</a:t>
            </a:r>
          </a:p>
          <a:p>
            <a:endParaRPr lang="ru-RU" sz="2900" b="0" dirty="0"/>
          </a:p>
          <a:p>
            <a:r>
              <a:rPr lang="ru-RU" sz="4500" dirty="0" smtClean="0"/>
              <a:t>2.Реклама</a:t>
            </a:r>
            <a:endParaRPr lang="ru-RU" sz="4500" dirty="0"/>
          </a:p>
          <a:p>
            <a:r>
              <a:rPr lang="ru-RU" sz="2900" b="0" dirty="0"/>
              <a:t>Готовые рекламные материалы (презентации, буклеты, визитки и т.п.)</a:t>
            </a:r>
          </a:p>
          <a:p>
            <a:r>
              <a:rPr lang="ru-RU" sz="2900" b="0" dirty="0"/>
              <a:t>Разработка любых рекламных </a:t>
            </a:r>
            <a:r>
              <a:rPr lang="ru-RU" sz="2900" b="0" dirty="0" smtClean="0"/>
              <a:t>макетов</a:t>
            </a:r>
          </a:p>
          <a:p>
            <a:endParaRPr lang="ru-RU" sz="2900" b="0" dirty="0"/>
          </a:p>
          <a:p>
            <a:r>
              <a:rPr lang="ru-RU" sz="4500" dirty="0" smtClean="0"/>
              <a:t>3.Технологии</a:t>
            </a:r>
            <a:endParaRPr lang="ru-RU" sz="4500" dirty="0"/>
          </a:p>
          <a:p>
            <a:r>
              <a:rPr lang="ru-RU" sz="2900" b="0" dirty="0"/>
              <a:t>Набор из более чем 200 регламентов: продажи, перевозки и т.д.</a:t>
            </a:r>
          </a:p>
          <a:p>
            <a:r>
              <a:rPr lang="ru-RU" sz="2900" b="0" dirty="0"/>
              <a:t>Видео инструкции для персонала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500" dirty="0" smtClean="0"/>
              <a:t>4.Ай </a:t>
            </a:r>
            <a:r>
              <a:rPr lang="ru-RU" sz="4500" dirty="0" err="1"/>
              <a:t>Ти</a:t>
            </a:r>
            <a:r>
              <a:rPr lang="ru-RU" sz="4500" dirty="0"/>
              <a:t> система</a:t>
            </a:r>
          </a:p>
          <a:p>
            <a:r>
              <a:rPr lang="ru-RU" sz="2900" b="0" dirty="0"/>
              <a:t>Уникальная разработка 1С «Мувинговая компания» </a:t>
            </a:r>
          </a:p>
          <a:p>
            <a:r>
              <a:rPr lang="ru-RU" sz="2900" b="0" dirty="0"/>
              <a:t>Услуги удаленного системного администратора</a:t>
            </a:r>
          </a:p>
          <a:p>
            <a:endParaRPr lang="ru-RU" sz="2900" b="0" dirty="0"/>
          </a:p>
          <a:p>
            <a:r>
              <a:rPr lang="ru-RU" sz="4500" dirty="0" smtClean="0"/>
              <a:t>5.Юридическая </a:t>
            </a:r>
            <a:r>
              <a:rPr lang="ru-RU" sz="4500" dirty="0"/>
              <a:t>поддержка</a:t>
            </a:r>
          </a:p>
          <a:p>
            <a:r>
              <a:rPr lang="ru-RU" sz="2900" b="0" dirty="0"/>
              <a:t>Шаблоны всех типовых документов: договоры, бланки</a:t>
            </a:r>
          </a:p>
          <a:p>
            <a:r>
              <a:rPr lang="ru-RU" sz="2900" b="0" dirty="0"/>
              <a:t>Помощь юриста компании</a:t>
            </a:r>
          </a:p>
          <a:p>
            <a:endParaRPr lang="ru-RU" sz="2900" b="0" dirty="0"/>
          </a:p>
          <a:p>
            <a:r>
              <a:rPr lang="ru-RU" sz="4500" dirty="0" smtClean="0"/>
              <a:t>6.Консультации и обучение</a:t>
            </a:r>
            <a:endParaRPr lang="ru-RU" sz="4500" dirty="0"/>
          </a:p>
          <a:p>
            <a:r>
              <a:rPr lang="ru-RU" sz="3000" b="0" dirty="0"/>
              <a:t>Помощь в отладке бизнес процессов лично от владельца компании</a:t>
            </a:r>
          </a:p>
          <a:p>
            <a:r>
              <a:rPr lang="ru-RU" sz="3000" b="0" dirty="0"/>
              <a:t>Обучение Вашего персонала и помощь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входит в наше предложение?</a:t>
            </a:r>
          </a:p>
        </p:txBody>
      </p:sp>
    </p:spTree>
    <p:extLst>
      <p:ext uri="{BB962C8B-B14F-4D97-AF65-F5344CB8AC3E}">
        <p14:creationId xmlns:p14="http://schemas.microsoft.com/office/powerpoint/2010/main" val="1927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0"/>
    </mc:Choice>
    <mc:Fallback xmlns="">
      <p:transition spd="slow" advTm="763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lvl="0"/>
            <a:r>
              <a:rPr lang="ru-RU" dirty="0" smtClean="0"/>
              <a:t>Зачем нам делиться секретами?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rmAutofit fontScale="92500" lnSpcReduction="10000"/>
          </a:bodyPr>
          <a:lstStyle/>
          <a:p>
            <a:pPr marL="0" lvl="0" indent="0"/>
            <a:r>
              <a:rPr lang="ru-RU" sz="1900" b="0" dirty="0" smtClean="0"/>
              <a:t>В 2012-2013 годах у нас был филиал в г. Тюмень. Опыт показал, что в нашей сфере такой формат ненадежен. </a:t>
            </a:r>
          </a:p>
          <a:p>
            <a:pPr marL="0" lvl="0" indent="0"/>
            <a:r>
              <a:rPr lang="ru-RU" sz="1900" b="0" dirty="0" smtClean="0"/>
              <a:t>Кроме того, в 2010 году мы купили остатки филиала московской мувинговой компании в Екатеринбурге, он также был убыточен.</a:t>
            </a:r>
          </a:p>
          <a:p>
            <a:pPr marL="0" lvl="0" indent="0"/>
            <a:endParaRPr lang="ru-RU" sz="1900" b="0" dirty="0" smtClean="0"/>
          </a:p>
          <a:p>
            <a:pPr marL="0" lvl="0" indent="0"/>
            <a:r>
              <a:rPr lang="ru-RU" sz="1900" dirty="0" smtClean="0"/>
              <a:t>Почему?</a:t>
            </a:r>
          </a:p>
          <a:p>
            <a:pPr marL="0" lvl="0" indent="0"/>
            <a:r>
              <a:rPr lang="ru-RU" sz="1900" b="0" dirty="0" smtClean="0"/>
              <a:t>Наемные работники в филиале небольшой мувинговой компании не ориентированы на результат. В период становления представительства крайне важно личное участие (со)владельца компании.</a:t>
            </a:r>
          </a:p>
          <a:p>
            <a:pPr marL="0" lvl="0" indent="0"/>
            <a:endParaRPr lang="ru-RU" sz="1900" b="0" dirty="0" smtClean="0"/>
          </a:p>
          <a:p>
            <a:pPr marL="0" lvl="0" indent="0"/>
            <a:r>
              <a:rPr lang="ru-RU" sz="1900" b="0" dirty="0" smtClean="0"/>
              <a:t>Формат франшизы как раз то, что сможет выжить в начале и приносить прибыть в дальнейшем.</a:t>
            </a:r>
          </a:p>
          <a:p>
            <a:pPr marL="0" lvl="0" indent="0"/>
            <a:endParaRPr lang="ru-RU" sz="18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7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6"/>
    </mc:Choice>
    <mc:Fallback xmlns="">
      <p:transition spd="slow" advTm="691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b="1" dirty="0"/>
              <a:t>Плановые </a:t>
            </a:r>
            <a:r>
              <a:rPr lang="ru-RU" b="1" dirty="0" smtClean="0"/>
              <a:t>показатели </a:t>
            </a:r>
            <a:br>
              <a:rPr lang="ru-RU" b="1" dirty="0" smtClean="0"/>
            </a:br>
            <a:r>
              <a:rPr lang="ru-RU" sz="2000" dirty="0" smtClean="0"/>
              <a:t>представительства </a:t>
            </a:r>
            <a:r>
              <a:rPr lang="ru-RU" sz="2000" dirty="0"/>
              <a:t>по </a:t>
            </a:r>
            <a:r>
              <a:rPr lang="ru-RU" sz="2000" dirty="0" smtClean="0"/>
              <a:t>франшизе, </a:t>
            </a:r>
            <a:r>
              <a:rPr lang="ru-RU" sz="1400" dirty="0" smtClean="0"/>
              <a:t>1-1,5 года от старта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331295"/>
              </p:ext>
            </p:extLst>
          </p:nvPr>
        </p:nvGraphicFramePr>
        <p:xfrm>
          <a:off x="683568" y="1412776"/>
          <a:ext cx="7776864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  <a:gridCol w="2160240"/>
              </a:tblGrid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Доходная часть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Город с числом жителей более 1 млн.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Объем продаж по </a:t>
                      </a:r>
                      <a:r>
                        <a:rPr lang="ru-RU" sz="1600" dirty="0" smtClean="0">
                          <a:effectLst/>
                        </a:rPr>
                        <a:t>заказам  из головной</a:t>
                      </a:r>
                      <a:r>
                        <a:rPr lang="ru-RU" sz="1600" baseline="0" dirty="0" smtClean="0">
                          <a:effectLst/>
                        </a:rPr>
                        <a:t> компании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в месяц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1 500 000р.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Комиссия </a:t>
                      </a:r>
                      <a:r>
                        <a:rPr lang="ru-RU" sz="1600" dirty="0" smtClean="0">
                          <a:effectLst/>
                        </a:rPr>
                        <a:t>15</a:t>
                      </a:r>
                      <a:r>
                        <a:rPr lang="ru-RU" sz="1600" dirty="0">
                          <a:effectLst/>
                        </a:rPr>
                        <a:t>% за </a:t>
                      </a:r>
                      <a:r>
                        <a:rPr lang="ru-RU" sz="1600" dirty="0" smtClean="0">
                          <a:effectLst/>
                        </a:rPr>
                        <a:t>предоставление заказов , в </a:t>
                      </a:r>
                      <a:r>
                        <a:rPr lang="ru-RU" sz="1600" dirty="0">
                          <a:effectLst/>
                        </a:rPr>
                        <a:t>месяц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225 000р.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Валовая маржа, в месяц </a:t>
                      </a:r>
                      <a:r>
                        <a:rPr lang="ru-RU" sz="1600" dirty="0" smtClean="0">
                          <a:effectLst/>
                        </a:rPr>
                        <a:t>(планово, после вычета комиссии)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300 000 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6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5"/>
    </mc:Choice>
    <mc:Fallback xmlns="">
      <p:transition spd="slow" advTm="69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419872" y="3645024"/>
            <a:ext cx="5715566" cy="3210209"/>
          </a:xfrm>
        </p:spPr>
        <p:txBody>
          <a:bodyPr/>
          <a:lstStyle/>
          <a:p>
            <a:pPr marL="182880"/>
            <a:r>
              <a:rPr lang="ru-RU" sz="1600" dirty="0" smtClean="0"/>
              <a:t>мечтаете быть владельцем компании?</a:t>
            </a:r>
            <a:br>
              <a:rPr lang="ru-RU" sz="1600" dirty="0" smtClean="0"/>
            </a:br>
            <a:r>
              <a:rPr lang="ru-RU" sz="1600" dirty="0" smtClean="0"/>
              <a:t>Хотите зарабатывать больше 150 Т.Р. В МЕСЯЦ?</a:t>
            </a:r>
            <a:br>
              <a:rPr lang="ru-RU" sz="1600" dirty="0" smtClean="0"/>
            </a:br>
            <a:r>
              <a:rPr lang="ru-RU" sz="1600" dirty="0" smtClean="0"/>
              <a:t>ИЩИТЕ НАДЕЖНЫЙ ВАРИАНТ В КРИЗИС?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Постройте системный бизнес в сфере переездов: мувинг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1600" b="1" dirty="0" smtClean="0"/>
              <a:t>Игорь Максименко</a:t>
            </a:r>
            <a:r>
              <a:rPr lang="ru-RU" dirty="0" smtClean="0"/>
              <a:t>, основатель </a:t>
            </a:r>
            <a:r>
              <a:rPr lang="ru-RU" sz="1600" b="1" dirty="0" smtClean="0"/>
              <a:t>«Арт-Мувинг»</a:t>
            </a:r>
            <a:endParaRPr lang="ru-RU" sz="1600" b="1" dirty="0"/>
          </a:p>
        </p:txBody>
      </p:sp>
      <p:pic>
        <p:nvPicPr>
          <p:cNvPr id="2051" name="Picture 3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267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3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1"/>
    </mc:Choice>
    <mc:Fallback xmlns="">
      <p:transition spd="slow" advTm="511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b="1" dirty="0"/>
              <a:t>Плановые показатели </a:t>
            </a:r>
            <a:br>
              <a:rPr lang="ru-RU" b="1" dirty="0"/>
            </a:br>
            <a:r>
              <a:rPr lang="ru-RU" sz="2000" dirty="0"/>
              <a:t>представительства по </a:t>
            </a:r>
            <a:r>
              <a:rPr lang="ru-RU" sz="2000" dirty="0" smtClean="0"/>
              <a:t>франшизе, </a:t>
            </a:r>
            <a:r>
              <a:rPr lang="ru-RU" sz="1400" dirty="0"/>
              <a:t>1-1,5 года от старта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6701"/>
              </p:ext>
            </p:extLst>
          </p:nvPr>
        </p:nvGraphicFramePr>
        <p:xfrm>
          <a:off x="755576" y="1268760"/>
          <a:ext cx="7776864" cy="3087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4632"/>
                <a:gridCol w="3132232"/>
              </a:tblGrid>
              <a:tr h="44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Расходная часть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Постоянные </a:t>
                      </a:r>
                      <a:r>
                        <a:rPr lang="ru-RU" sz="1600" dirty="0" smtClean="0">
                          <a:effectLst/>
                        </a:rPr>
                        <a:t>расходы</a:t>
                      </a:r>
                      <a:r>
                        <a:rPr lang="ru-RU" sz="1600" baseline="0" dirty="0" smtClean="0">
                          <a:effectLst/>
                        </a:rPr>
                        <a:t> (планово)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170 000р.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 т.ч. платежи по франшизе (поддержка бизнеса)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9 000р.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Чистая прибыль, в месяц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121 000р.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Объем </a:t>
                      </a:r>
                      <a:r>
                        <a:rPr lang="ru-RU" sz="1600" dirty="0" smtClean="0">
                          <a:effectLst/>
                        </a:rPr>
                        <a:t>самостоятельных продаж</a:t>
                      </a:r>
                      <a:r>
                        <a:rPr lang="ru-RU" sz="1600" dirty="0">
                          <a:effectLst/>
                        </a:rPr>
                        <a:t>, в месяц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1 000 000р.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Чистая прибыль от </a:t>
                      </a:r>
                      <a:r>
                        <a:rPr lang="ru-RU" sz="1600" dirty="0" smtClean="0">
                          <a:effectLst/>
                        </a:rPr>
                        <a:t> самостоятельных продаж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до 180 000р.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Итого чистая прибыль, в месяц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от 121 000 до 301 000 рублей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4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2"/>
    </mc:Choice>
    <mc:Fallback xmlns="">
      <p:transition spd="slow" advTm="676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b="1" dirty="0" smtClean="0"/>
              <a:t>Важно учесть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0" dirty="0" smtClean="0"/>
              <a:t>Готовые заказы передаются из головной компании, их </a:t>
            </a:r>
            <a:r>
              <a:rPr lang="ru-RU" sz="1800" b="0" dirty="0"/>
              <a:t>нужно только выполнить. </a:t>
            </a:r>
            <a:r>
              <a:rPr lang="ru-RU" sz="1800" b="0" dirty="0" smtClean="0"/>
              <a:t>Реклама, </a:t>
            </a:r>
            <a:r>
              <a:rPr lang="ru-RU" sz="1800" b="0" dirty="0"/>
              <a:t>продажи, оформление документов входят в размер комиссии 15%.</a:t>
            </a:r>
          </a:p>
          <a:p>
            <a:r>
              <a:rPr lang="ru-RU" sz="1800" b="0" dirty="0" smtClean="0"/>
              <a:t>В постоянные расходы включены аренда </a:t>
            </a:r>
            <a:r>
              <a:rPr lang="ru-RU" sz="1800" b="0" dirty="0"/>
              <a:t>небольшого офиса и склада, з/п сотрудников, налоги, связь и т.п. Подробная схема расходов предоставляется по запросу.</a:t>
            </a:r>
          </a:p>
          <a:p>
            <a:r>
              <a:rPr lang="ru-RU" sz="1800" b="0" dirty="0" smtClean="0"/>
              <a:t>Самостоятельные продажи – продажи без </a:t>
            </a:r>
            <a:r>
              <a:rPr lang="ru-RU" sz="1800" b="0" dirty="0"/>
              <a:t>участия </a:t>
            </a:r>
            <a:r>
              <a:rPr lang="ru-RU" sz="1800" b="0" dirty="0" smtClean="0"/>
              <a:t>головной компании: </a:t>
            </a:r>
            <a:r>
              <a:rPr lang="ru-RU" sz="1800" b="0" dirty="0"/>
              <a:t>прямые повторные обращения, собственные Клиенты и т.п.</a:t>
            </a:r>
          </a:p>
          <a:p>
            <a:r>
              <a:rPr lang="ru-RU" sz="1800" b="0" dirty="0"/>
              <a:t>На конечный финансовый результат влияют ряд факторов, которые могут значительно различаться, в зависимости от региона и особенностей бизнеса партнера.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0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8"/>
    </mc:Choice>
    <mc:Fallback xmlns="">
      <p:transition spd="slow" advTm="689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b="1" dirty="0" smtClean="0"/>
              <a:t>Условия франшизы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0" dirty="0" smtClean="0"/>
              <a:t>Паушальный взнос: 249 000 рублей</a:t>
            </a:r>
          </a:p>
          <a:p>
            <a:r>
              <a:rPr lang="ru-RU" sz="1800" b="0" dirty="0" smtClean="0"/>
              <a:t>Оплачивается разово</a:t>
            </a:r>
          </a:p>
          <a:p>
            <a:r>
              <a:rPr lang="ru-RU" sz="1800" b="0" dirty="0" smtClean="0"/>
              <a:t>Подготовка и запуск бизнеса через 1 месяц после оплаты</a:t>
            </a:r>
          </a:p>
          <a:p>
            <a:endParaRPr lang="ru-RU" sz="1800" b="0" dirty="0" smtClean="0"/>
          </a:p>
          <a:p>
            <a:r>
              <a:rPr lang="ru-RU" sz="1800" b="0" dirty="0" smtClean="0"/>
              <a:t>Роялти: 9 900 рублей в месяц</a:t>
            </a:r>
          </a:p>
          <a:p>
            <a:r>
              <a:rPr lang="ru-RU" sz="1800" b="0" dirty="0" smtClean="0"/>
              <a:t>Первые 3 месяца бесплатно</a:t>
            </a:r>
          </a:p>
          <a:p>
            <a:endParaRPr lang="ru-RU" sz="1800" b="0" dirty="0"/>
          </a:p>
          <a:p>
            <a:r>
              <a:rPr lang="ru-RU" sz="1800" b="0" dirty="0" smtClean="0"/>
              <a:t>Рекламная комиссия от переданных заказов: 15%</a:t>
            </a:r>
          </a:p>
          <a:p>
            <a:r>
              <a:rPr lang="ru-RU" sz="1800" b="0" dirty="0" smtClean="0"/>
              <a:t>Комиссия от самостоятельных продаж: 0%</a:t>
            </a:r>
            <a:endParaRPr lang="ru-RU" sz="18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8"/>
    </mc:Choice>
    <mc:Fallback xmlns="">
      <p:transition spd="slow" advTm="710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b="1" dirty="0" smtClean="0"/>
              <a:t>ВАШ первый шаг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899892"/>
            <a:ext cx="2950521" cy="3681236"/>
          </a:xfrm>
        </p:spPr>
        <p:txBody>
          <a:bodyPr>
            <a:normAutofit/>
          </a:bodyPr>
          <a:lstStyle/>
          <a:p>
            <a:r>
              <a:rPr lang="ru-RU" dirty="0"/>
              <a:t>просто свяжитесь </a:t>
            </a:r>
            <a:r>
              <a:rPr lang="ru-RU" dirty="0" smtClean="0"/>
              <a:t>со мной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Успехов </a:t>
            </a:r>
            <a:r>
              <a:rPr lang="ru-RU" dirty="0" smtClean="0"/>
              <a:t>Вам! </a:t>
            </a:r>
          </a:p>
          <a:p>
            <a:r>
              <a:rPr lang="ru-RU" dirty="0" smtClean="0"/>
              <a:t>Игорь Максименко</a:t>
            </a:r>
            <a:endParaRPr lang="ru-RU" dirty="0"/>
          </a:p>
        </p:txBody>
      </p:sp>
      <p:pic>
        <p:nvPicPr>
          <p:cNvPr id="4" name="Picture 2" descr="C:\Users\User\Desktop\Х\IMG_6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3" y="1052736"/>
            <a:ext cx="5015844" cy="33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7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4"/>
    </mc:Choice>
    <mc:Fallback xmlns="">
      <p:transition spd="slow" advTm="713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мувинг?!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b="0" dirty="0"/>
              <a:t>Мувинг (от англ. </a:t>
            </a:r>
            <a:r>
              <a:rPr lang="en-US" sz="7200" b="0" dirty="0" smtClean="0"/>
              <a:t>m</a:t>
            </a:r>
            <a:r>
              <a:rPr lang="ru-RU" sz="7200" b="0" dirty="0" err="1" smtClean="0"/>
              <a:t>oving</a:t>
            </a:r>
            <a:r>
              <a:rPr lang="ru-RU" sz="7200" b="0" dirty="0" smtClean="0"/>
              <a:t> </a:t>
            </a:r>
            <a:r>
              <a:rPr lang="ru-RU" sz="7200" b="0" dirty="0"/>
              <a:t>— переезд) — профессиональные услуги по организации процесса перевозки и хранения вещей в период переезда (из квартиры в квартиру, из офиса в </a:t>
            </a:r>
            <a:r>
              <a:rPr lang="ru-RU" sz="7200" b="0" dirty="0" smtClean="0"/>
              <a:t>офис).</a:t>
            </a:r>
          </a:p>
          <a:p>
            <a:pPr>
              <a:lnSpc>
                <a:spcPct val="120000"/>
              </a:lnSpc>
            </a:pPr>
            <a:endParaRPr lang="ru-RU" sz="7200" b="0" dirty="0"/>
          </a:p>
          <a:p>
            <a:pPr>
              <a:lnSpc>
                <a:spcPct val="120000"/>
              </a:lnSpc>
            </a:pPr>
            <a:r>
              <a:rPr lang="ru-RU" sz="7200" b="0" dirty="0" smtClean="0"/>
              <a:t>Стоит </a:t>
            </a:r>
            <a:r>
              <a:rPr lang="ru-RU" sz="7200" b="0" dirty="0"/>
              <a:t>различать мувинговые и иные транспортные компании. Последние не являются специалистами, поэтому не могут выполнить комплексный переезд квартиры или офиса. </a:t>
            </a:r>
            <a:endParaRPr lang="ru-RU" sz="7200" b="0" dirty="0" smtClean="0"/>
          </a:p>
          <a:p>
            <a:pPr>
              <a:lnSpc>
                <a:spcPct val="120000"/>
              </a:lnSpc>
            </a:pPr>
            <a:endParaRPr lang="ru-RU" sz="7200" b="0" dirty="0" smtClean="0"/>
          </a:p>
          <a:p>
            <a:pPr>
              <a:lnSpc>
                <a:spcPct val="120000"/>
              </a:lnSpc>
            </a:pPr>
            <a:r>
              <a:rPr lang="ru-RU" sz="7200" b="0" dirty="0" smtClean="0"/>
              <a:t>От любых других компаний и частных бригад нас отличает </a:t>
            </a:r>
            <a:r>
              <a:rPr lang="ru-RU" sz="7200" dirty="0" smtClean="0"/>
              <a:t>технологичность</a:t>
            </a:r>
            <a:r>
              <a:rPr lang="ru-RU" sz="7200" b="0" dirty="0" smtClean="0"/>
              <a:t> бизнеса. «Арт-Мувинг» - это эффективная система.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781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4"/>
    </mc:Choice>
    <mc:Fallback xmlns="">
      <p:transition spd="slow" advTm="67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мувинг?!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0" dirty="0"/>
              <a:t>Мувинговая компания обязательно имеет штатный рабочий персонал, для того чтобы гарантировать качество своей работы. </a:t>
            </a:r>
          </a:p>
          <a:p>
            <a:r>
              <a:rPr lang="ru-RU" sz="1800" dirty="0" smtClean="0"/>
              <a:t>Персонал</a:t>
            </a:r>
            <a:r>
              <a:rPr lang="ru-RU" sz="1800" b="0" dirty="0" smtClean="0"/>
              <a:t>, работающий по отлаженной </a:t>
            </a:r>
            <a:r>
              <a:rPr lang="ru-RU" sz="1800" dirty="0" smtClean="0"/>
              <a:t>технологии</a:t>
            </a:r>
            <a:r>
              <a:rPr lang="ru-RU" sz="1800" b="0" dirty="0" smtClean="0"/>
              <a:t> – основа успеха мувинговой компании.</a:t>
            </a:r>
          </a:p>
          <a:p>
            <a:endParaRPr lang="ru-RU" dirty="0"/>
          </a:p>
        </p:txBody>
      </p:sp>
      <p:pic>
        <p:nvPicPr>
          <p:cNvPr id="3074" name="Picture 2" descr="IMG_5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284212" cy="18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_5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G_54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85" y="3013422"/>
            <a:ext cx="1238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G_51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23" y="2996952"/>
            <a:ext cx="1228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1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5"/>
    </mc:Choice>
    <mc:Fallback xmlns="">
      <p:transition spd="slow" advTm="67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МИССИЯ – это не пустые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/>
              <a:t>Спустя </a:t>
            </a:r>
            <a:r>
              <a:rPr lang="ru-RU" sz="1800" b="0" dirty="0"/>
              <a:t>несколько лет после начала работы, мы сформулировали миссию, по-настоящему отражающую смысл </a:t>
            </a:r>
            <a:r>
              <a:rPr lang="ru-RU" sz="1800" b="0" dirty="0" smtClean="0"/>
              <a:t>существования команды </a:t>
            </a:r>
            <a:r>
              <a:rPr lang="ru-RU" sz="1800" b="0" dirty="0"/>
              <a:t>«Арт-Мувинг</a:t>
            </a:r>
            <a:r>
              <a:rPr lang="ru-RU" sz="1800" b="0" dirty="0" smtClean="0"/>
              <a:t>»: Фактически, миссия определяет сущность компании, у нас это по-настоящему так.</a:t>
            </a:r>
            <a:endParaRPr lang="ru-RU" sz="1800" b="0" dirty="0"/>
          </a:p>
          <a:p>
            <a:endParaRPr lang="ru-RU" sz="1800" i="1" dirty="0" smtClean="0"/>
          </a:p>
          <a:p>
            <a:endParaRPr lang="ru-RU" sz="1800" i="1" dirty="0"/>
          </a:p>
          <a:p>
            <a:r>
              <a:rPr lang="ru-RU" sz="2800" i="1" dirty="0" smtClean="0"/>
              <a:t>Мы </a:t>
            </a:r>
            <a:r>
              <a:rPr lang="ru-RU" sz="2800" i="1" dirty="0"/>
              <a:t>делаем переезд простым </a:t>
            </a:r>
            <a:endParaRPr lang="ru-RU" sz="2800" i="1" dirty="0" smtClean="0"/>
          </a:p>
          <a:p>
            <a:r>
              <a:rPr lang="ru-RU" sz="2800" i="1" dirty="0" smtClean="0"/>
              <a:t>и </a:t>
            </a:r>
            <a:r>
              <a:rPr lang="ru-RU" sz="2800" i="1" dirty="0"/>
              <a:t>радостным </a:t>
            </a:r>
            <a:r>
              <a:rPr lang="ru-RU" sz="2800" i="1" dirty="0" smtClean="0"/>
              <a:t>событием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5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2"/>
    </mc:Choice>
    <mc:Fallback xmlns="">
      <p:transition spd="slow" advTm="71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ПЕРСОНАЛ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4973176" cy="3921166"/>
          </a:xfrm>
        </p:spPr>
        <p:txBody>
          <a:bodyPr>
            <a:normAutofit lnSpcReduction="10000"/>
          </a:bodyPr>
          <a:lstStyle/>
          <a:p>
            <a:r>
              <a:rPr lang="ru-RU" sz="1800" b="0" dirty="0" smtClean="0"/>
              <a:t>У </a:t>
            </a:r>
            <a:r>
              <a:rPr lang="ru-RU" sz="1800" b="0" dirty="0"/>
              <a:t>большинства Клиентов, выбирающих компанию для переезда, есть опасения на счёт благонадежности рабочего персонала</a:t>
            </a:r>
            <a:r>
              <a:rPr lang="ru-RU" sz="1800" b="0" dirty="0" smtClean="0"/>
              <a:t>.</a:t>
            </a:r>
          </a:p>
          <a:p>
            <a:r>
              <a:rPr lang="ru-RU" sz="1800" b="0" dirty="0" smtClean="0"/>
              <a:t> </a:t>
            </a:r>
            <a:endParaRPr lang="ru-RU" sz="1800" b="0" dirty="0"/>
          </a:p>
          <a:p>
            <a:r>
              <a:rPr lang="ru-RU" sz="1800" b="0" dirty="0"/>
              <a:t>В компании «Арт-Мувинг» выстроена строгая </a:t>
            </a:r>
            <a:r>
              <a:rPr lang="ru-RU" sz="1800" dirty="0"/>
              <a:t>система</a:t>
            </a:r>
            <a:r>
              <a:rPr lang="ru-RU" sz="1800" b="0" dirty="0"/>
              <a:t> отбора персонала, что является одним из ключевых преимуществ на рынке мувинговых услуг. </a:t>
            </a:r>
            <a:endParaRPr lang="en-US" sz="1800" b="0" dirty="0" smtClean="0"/>
          </a:p>
          <a:p>
            <a:endParaRPr lang="en-US" sz="1800" b="0" dirty="0"/>
          </a:p>
          <a:p>
            <a:r>
              <a:rPr lang="ru-RU" sz="1800" b="0" dirty="0"/>
              <a:t>Для рабочих (грузчиков-упаковщиков) разработаны подробные </a:t>
            </a:r>
            <a:r>
              <a:rPr lang="ru-RU" sz="1800" dirty="0"/>
              <a:t>письменные и видео инструкции</a:t>
            </a:r>
            <a:r>
              <a:rPr lang="ru-RU" sz="1800" b="0" dirty="0"/>
              <a:t>, по которым проводится обучение </a:t>
            </a:r>
            <a:r>
              <a:rPr lang="ru-RU" sz="1800" b="0" dirty="0" smtClean="0"/>
              <a:t>и дальнейший контроль. </a:t>
            </a:r>
            <a:endParaRPr lang="ru-RU" sz="1800" b="0" dirty="0"/>
          </a:p>
          <a:p>
            <a:endParaRPr lang="ru-RU" dirty="0"/>
          </a:p>
        </p:txBody>
      </p:sp>
      <p:pic>
        <p:nvPicPr>
          <p:cNvPr id="1027" name="Picture 3" descr="C:\Users\User\Desktop\IMG_5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1"/>
            <a:ext cx="3347864" cy="50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8"/>
    </mc:Choice>
    <mc:Fallback xmlns="">
      <p:transition spd="slow" advTm="70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5008647" cy="3579849"/>
          </a:xfrm>
        </p:spPr>
        <p:txBody>
          <a:bodyPr>
            <a:normAutofit fontScale="77500" lnSpcReduction="20000"/>
          </a:bodyPr>
          <a:lstStyle/>
          <a:p>
            <a:r>
              <a:rPr lang="ru-RU" sz="2300" b="0" dirty="0" smtClean="0"/>
              <a:t>Центральный </a:t>
            </a:r>
            <a:r>
              <a:rPr lang="ru-RU" sz="2300" b="0" dirty="0"/>
              <a:t>офис «Арт-Мувинг» находится в </a:t>
            </a:r>
            <a:r>
              <a:rPr lang="ru-RU" sz="2300" b="0" dirty="0" smtClean="0"/>
              <a:t>Екатеринбурге. </a:t>
            </a:r>
          </a:p>
          <a:p>
            <a:endParaRPr lang="ru-RU" sz="2300" b="0" dirty="0"/>
          </a:p>
          <a:p>
            <a:r>
              <a:rPr lang="ru-RU" sz="2300" b="0" dirty="0" smtClean="0"/>
              <a:t>Среди </a:t>
            </a:r>
            <a:r>
              <a:rPr lang="ru-RU" sz="2300" b="0" dirty="0"/>
              <a:t>городов, где регулярно выполняются работы: </a:t>
            </a:r>
            <a:r>
              <a:rPr lang="ru-RU" sz="2300" b="0" dirty="0" smtClean="0"/>
              <a:t>Москва, Санкт-Петербург, Красноярск</a:t>
            </a:r>
            <a:r>
              <a:rPr lang="ru-RU" sz="2300" b="0" dirty="0"/>
              <a:t>, </a:t>
            </a:r>
            <a:r>
              <a:rPr lang="ru-RU" sz="2300" b="0" dirty="0" smtClean="0"/>
              <a:t>Новосибирск, </a:t>
            </a:r>
            <a:r>
              <a:rPr lang="ru-RU" sz="2300" b="0" dirty="0"/>
              <a:t>Тюмень</a:t>
            </a:r>
            <a:r>
              <a:rPr lang="ru-RU" sz="2300" b="0" dirty="0" smtClean="0"/>
              <a:t>,  </a:t>
            </a:r>
            <a:r>
              <a:rPr lang="ru-RU" sz="2300" b="0" dirty="0"/>
              <a:t>Челябинск, </a:t>
            </a:r>
            <a:r>
              <a:rPr lang="ru-RU" sz="2300" b="0" dirty="0" smtClean="0"/>
              <a:t>Нижний Новгород, </a:t>
            </a:r>
            <a:r>
              <a:rPr lang="ru-RU" sz="2300" b="0" dirty="0"/>
              <a:t>Уфа, Самара и другие</a:t>
            </a:r>
            <a:r>
              <a:rPr lang="ru-RU" sz="2300" b="0" dirty="0" smtClean="0"/>
              <a:t>..</a:t>
            </a:r>
          </a:p>
          <a:p>
            <a:endParaRPr lang="ru-RU" sz="2300" b="0" dirty="0"/>
          </a:p>
          <a:p>
            <a:r>
              <a:rPr lang="ru-RU" sz="2300" b="0" dirty="0"/>
              <a:t>Кроме того, нами были выполнены отправки личных вещей Клиентов из Екатеринбурга в Австралию, Канаду, США, Великобританию, Турцию, Болгарию, Испанию, Германию, Австрию и другие страны.</a:t>
            </a:r>
          </a:p>
          <a:p>
            <a:endParaRPr lang="ru-RU" dirty="0"/>
          </a:p>
        </p:txBody>
      </p:sp>
      <p:pic>
        <p:nvPicPr>
          <p:cNvPr id="1027" name="Picture 3" descr="C:\Users\User\Desktop\Art-Moving\Карта заказов)ми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8" y="15326"/>
            <a:ext cx="3312393" cy="49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1"/>
    </mc:Choice>
    <mc:Fallback xmlns="">
      <p:transition spd="slow" advTm="70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0" dirty="0" smtClean="0"/>
              <a:t>Нашим </a:t>
            </a:r>
            <a:r>
              <a:rPr lang="ru-RU" sz="1800" b="0" dirty="0"/>
              <a:t>приоритетом в обслуживании Клиентов является </a:t>
            </a:r>
            <a:r>
              <a:rPr lang="ru-RU" sz="1800" b="0" dirty="0" smtClean="0"/>
              <a:t>стабильно высокое качество. </a:t>
            </a:r>
          </a:p>
          <a:p>
            <a:r>
              <a:rPr lang="ru-RU" sz="1800" b="0" dirty="0" smtClean="0"/>
              <a:t>Главное</a:t>
            </a:r>
            <a:r>
              <a:rPr lang="ru-RU" sz="1800" b="0" dirty="0"/>
              <a:t>, за счет чего достигается постоянно высокий результат – </a:t>
            </a:r>
            <a:r>
              <a:rPr lang="ru-RU" sz="1800" dirty="0"/>
              <a:t>применение стандартов. </a:t>
            </a:r>
            <a:r>
              <a:rPr lang="ru-RU" sz="1800" b="0" dirty="0"/>
              <a:t>Мы описали процесс работы каждого специалиста в бумаге и постоянно следим за исполнением инструкций для того, чтобы вся наша команда давала единый результат. </a:t>
            </a:r>
            <a:endParaRPr lang="ru-RU" sz="1800" b="0" dirty="0" smtClean="0"/>
          </a:p>
          <a:p>
            <a:r>
              <a:rPr lang="ru-RU" sz="1800" b="0" dirty="0" smtClean="0"/>
              <a:t>Для </a:t>
            </a:r>
            <a:r>
              <a:rPr lang="ru-RU" sz="1800" b="0" dirty="0"/>
              <a:t>автоматизации работы офиса созданы специальная версия программы </a:t>
            </a:r>
            <a:r>
              <a:rPr lang="ru-RU" sz="1800" dirty="0"/>
              <a:t>1С 7.7. «Мувинговая компания»</a:t>
            </a:r>
            <a:r>
              <a:rPr lang="ru-RU" sz="1800" b="0" dirty="0"/>
              <a:t>, программа быстрого расчета смет на любой комплексный переезд с возможностью фиксации цены для Клиента.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4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2"/>
    </mc:Choice>
    <mc:Fallback xmlns="">
      <p:transition spd="slow" advTm="661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ТОВАРНЫЙ </a:t>
            </a:r>
            <a:r>
              <a:rPr lang="ru-RU" dirty="0" smtClean="0"/>
              <a:t>ЗНАК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4648632" cy="3579849"/>
          </a:xfrm>
        </p:spPr>
        <p:txBody>
          <a:bodyPr/>
          <a:lstStyle/>
          <a:p>
            <a:r>
              <a:rPr lang="ru-RU" sz="1800" b="0" dirty="0" smtClean="0"/>
              <a:t>С </a:t>
            </a:r>
            <a:r>
              <a:rPr lang="ru-RU" sz="1800" b="0" dirty="0"/>
              <a:t>2013 года товарный знак (знак обслуживания) «Арт-Мувинг», включающий в себя наименование, логотип и сочетание фирменных цветов, зарегистрирован в Роспатенте, что зафиксировано в свидетельстве №510572.</a:t>
            </a:r>
          </a:p>
          <a:p>
            <a:endParaRPr lang="ru-RU" dirty="0"/>
          </a:p>
        </p:txBody>
      </p:sp>
      <p:pic>
        <p:nvPicPr>
          <p:cNvPr id="4098" name="Picture 2" descr="Товарный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9106"/>
            <a:ext cx="3672408" cy="504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0"/>
    </mc:Choice>
    <mc:Fallback xmlns="">
      <p:transition spd="slow" advTm="533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230</TotalTime>
  <Words>1245</Words>
  <Application>Microsoft Office PowerPoint</Application>
  <PresentationFormat>Экран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  <vt:lpstr>мечтаете быть владельцем компании? Хотите зарабатывать больше 150 Т.Р. В МЕСЯЦ? ИЩИТЕ НАДЕЖНЫЙ ВАРИАНТ В КРИЗИС?  Постройте системный бизнес в сфере переездов: мувинг   </vt:lpstr>
      <vt:lpstr>Что такое мувинг?!</vt:lpstr>
      <vt:lpstr>Что такое мувинг?!</vt:lpstr>
      <vt:lpstr>МИССИЯ – это не пустые слова</vt:lpstr>
      <vt:lpstr>ПЕРСОНАЛ</vt:lpstr>
      <vt:lpstr>ГЕОГРАФИЯ</vt:lpstr>
      <vt:lpstr>ТЕХНОЛОГИИ</vt:lpstr>
      <vt:lpstr>ТОВАРНЫЙ ЗНАК</vt:lpstr>
      <vt:lpstr>СИСТЕМА УПРАВЛЕНИЯ</vt:lpstr>
      <vt:lpstr>Система управления</vt:lpstr>
      <vt:lpstr>Динамика продаж «Арт-Мувинг»</vt:lpstr>
      <vt:lpstr>Цели развития</vt:lpstr>
      <vt:lpstr>Цели развития</vt:lpstr>
      <vt:lpstr>Почему именно мы?</vt:lpstr>
      <vt:lpstr>Что такое франчайзинг?</vt:lpstr>
      <vt:lpstr>Что входит в наше предложение?</vt:lpstr>
      <vt:lpstr>Зачем нам делиться секретами?</vt:lpstr>
      <vt:lpstr>Плановые показатели  представительства по франшизе, 1-1,5 года от старта </vt:lpstr>
      <vt:lpstr>Плановые показатели  представительства по франшизе, 1-1,5 года от старта </vt:lpstr>
      <vt:lpstr>Важно учесть </vt:lpstr>
      <vt:lpstr>Условия франшизы </vt:lpstr>
      <vt:lpstr>ВАШ первый шаг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M11-USER</cp:lastModifiedBy>
  <cp:revision>29</cp:revision>
  <cp:lastPrinted>2015-03-13T06:36:04Z</cp:lastPrinted>
  <dcterms:created xsi:type="dcterms:W3CDTF">2015-02-17T16:59:03Z</dcterms:created>
  <dcterms:modified xsi:type="dcterms:W3CDTF">2015-08-10T14:26:17Z</dcterms:modified>
</cp:coreProperties>
</file>