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83" r:id="rId2"/>
    <p:sldId id="384" r:id="rId3"/>
    <p:sldId id="385" r:id="rId4"/>
    <p:sldId id="413" r:id="rId5"/>
    <p:sldId id="387" r:id="rId6"/>
    <p:sldId id="390" r:id="rId7"/>
    <p:sldId id="388" r:id="rId8"/>
    <p:sldId id="410" r:id="rId9"/>
    <p:sldId id="389" r:id="rId10"/>
    <p:sldId id="391" r:id="rId11"/>
    <p:sldId id="392" r:id="rId12"/>
    <p:sldId id="414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9" r:id="rId23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FFFF99"/>
    <a:srgbClr val="CC0099"/>
    <a:srgbClr val="FA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8889" autoAdjust="0"/>
  </p:normalViewPr>
  <p:slideViewPr>
    <p:cSldViewPr>
      <p:cViewPr varScale="1">
        <p:scale>
          <a:sx n="116" d="100"/>
          <a:sy n="116" d="100"/>
        </p:scale>
        <p:origin x="1320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-1728" y="-10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490028490028491E-3"/>
          <c:y val="3.36723993705648E-2"/>
          <c:w val="0.96866096866096851"/>
          <c:h val="0.83672620318067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  <a:lumOff val="25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A0000"/>
              </a:solidFill>
            </c:spPr>
          </c:dPt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</c:v>
                </c:pt>
                <c:pt idx="1">
                  <c:v>14</c:v>
                </c:pt>
                <c:pt idx="2">
                  <c:v>20</c:v>
                </c:pt>
                <c:pt idx="3">
                  <c:v>23</c:v>
                </c:pt>
                <c:pt idx="4">
                  <c:v>42</c:v>
                </c:pt>
                <c:pt idx="5">
                  <c:v>67</c:v>
                </c:pt>
                <c:pt idx="6">
                  <c:v>80</c:v>
                </c:pt>
                <c:pt idx="7">
                  <c:v>180</c:v>
                </c:pt>
                <c:pt idx="8">
                  <c:v>500</c:v>
                </c:pt>
                <c:pt idx="9">
                  <c:v>600</c:v>
                </c:pt>
                <c:pt idx="10">
                  <c:v>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184384"/>
        <c:axId val="1517185472"/>
      </c:barChart>
      <c:catAx>
        <c:axId val="151718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7185472"/>
        <c:crosses val="autoZero"/>
        <c:auto val="1"/>
        <c:lblAlgn val="ctr"/>
        <c:lblOffset val="100"/>
        <c:noMultiLvlLbl val="0"/>
      </c:catAx>
      <c:valAx>
        <c:axId val="151718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17184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0.02671</cdr:x>
      <cdr:y>0.77727</cdr:y>
    </cdr:from>
    <cdr:to>
      <cdr:x>0.06677</cdr:x>
      <cdr:y>0.85619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095" y="3517909"/>
          <a:ext cx="35719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0.03472</cdr:x>
      <cdr:y>0.79306</cdr:y>
    </cdr:from>
    <cdr:to>
      <cdr:x>0.06677</cdr:x>
      <cdr:y>0.85619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533" y="3589347"/>
          <a:ext cx="28575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sz="2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0.12286</cdr:x>
      <cdr:y>0.76149</cdr:y>
    </cdr:from>
    <cdr:to>
      <cdr:x>0.15491</cdr:x>
      <cdr:y>0.84041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95351" y="3446471"/>
          <a:ext cx="28575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0.10683</cdr:x>
      <cdr:y>0.77727</cdr:y>
    </cdr:from>
    <cdr:to>
      <cdr:x>0.17094</cdr:x>
      <cdr:y>0.84041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52475" y="3517909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ru-RU" sz="2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0.37126</cdr:x>
      <cdr:y>0.74571</cdr:y>
    </cdr:from>
    <cdr:to>
      <cdr:x>0.42735</cdr:x>
      <cdr:y>0.80884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09929" y="3375033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</a:t>
          </a:r>
          <a:endParaRPr lang="ru-RU" sz="2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0.54754</cdr:x>
      <cdr:y>0.71414</cdr:y>
    </cdr:from>
    <cdr:to>
      <cdr:x>0.60363</cdr:x>
      <cdr:y>0.79306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81565" y="3232157"/>
          <a:ext cx="50006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</a:t>
          </a:r>
          <a:endParaRPr lang="ru-RU" sz="2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0.71581</cdr:x>
      <cdr:y>0.31954</cdr:y>
    </cdr:from>
    <cdr:to>
      <cdr:x>0.79594</cdr:x>
      <cdr:y>0.38267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381763" y="1446207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500</a:t>
          </a:r>
          <a:endParaRPr lang="ru-RU" sz="2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0.80396</cdr:x>
      <cdr:y>0.22483</cdr:y>
    </cdr:from>
    <cdr:to>
      <cdr:x>0.8921</cdr:x>
      <cdr:y>0.30375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167581" y="1017579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600</a:t>
          </a:r>
          <a:endParaRPr lang="ru-RU" sz="2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06CE-6040-481D-9BD1-428EBBD28C1F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944E-5D9E-46ED-92E0-5C31236D6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16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EBFED-4A15-447D-B5F9-B27F269E5B97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C88E7-C6A3-4B45-8035-BD15602E0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88E7-C6A3-4B45-8035-BD15602E07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3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88E7-C6A3-4B45-8035-BD15602E07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9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тест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88E7-C6A3-4B45-8035-BD15602E07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17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88E7-C6A3-4B45-8035-BD15602E071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31409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185542"/>
            <a:ext cx="8420100" cy="146759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819600"/>
            <a:ext cx="69342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3433" y="6356351"/>
            <a:ext cx="557267" cy="365125"/>
          </a:xfrm>
        </p:spPr>
        <p:txBody>
          <a:bodyPr/>
          <a:lstStyle/>
          <a:p>
            <a:fld id="{484EB55B-4D68-4C18-8E71-48CF13D9E1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5716773" y="-1088812"/>
            <a:ext cx="3100415" cy="527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517" y="5962"/>
            <a:ext cx="4088419" cy="155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14521" b="14257"/>
          <a:stretch/>
        </p:blipFill>
        <p:spPr bwMode="auto">
          <a:xfrm>
            <a:off x="344488" y="1342417"/>
            <a:ext cx="3900433" cy="17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0"/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390000" y="648000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www.ross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tur.ru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410000" y="64800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8 800 100 99 30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0091-EC89-4961-B644-3FB5E2E24C0B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55B-4D68-4C18-8E71-48CF13D9E1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Блок-схема: задержка 14"/>
          <p:cNvSpPr/>
          <p:nvPr/>
        </p:nvSpPr>
        <p:spPr>
          <a:xfrm rot="10800000">
            <a:off x="9596470" y="6537347"/>
            <a:ext cx="309565" cy="285728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5"/>
          <p:cNvSpPr txBox="1">
            <a:spLocks/>
          </p:cNvSpPr>
          <p:nvPr/>
        </p:nvSpPr>
        <p:spPr>
          <a:xfrm>
            <a:off x="9395284" y="6492900"/>
            <a:ext cx="510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06000" cy="86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 userDrawn="1"/>
        </p:nvGrpSpPr>
        <p:grpSpPr>
          <a:xfrm>
            <a:off x="344488" y="2276872"/>
            <a:ext cx="2736304" cy="2020214"/>
            <a:chOff x="179512" y="2276872"/>
            <a:chExt cx="2664296" cy="202021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79512" y="2276872"/>
              <a:ext cx="2664296" cy="2020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7" y="2928934"/>
              <a:ext cx="1113319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90000" y="648000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www.ross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tur.ru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410000" y="64800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8 800 100 99 30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3982" y="0"/>
            <a:ext cx="5792019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1" y="116632"/>
            <a:ext cx="8658962" cy="566936"/>
          </a:xfrm>
        </p:spPr>
        <p:txBody>
          <a:bodyPr/>
          <a:lstStyle>
            <a:lvl1pPr algn="l">
              <a:defRPr sz="3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7" y="1268761"/>
            <a:ext cx="8915400" cy="4525963"/>
          </a:xfrm>
        </p:spPr>
        <p:txBody>
          <a:bodyPr/>
          <a:lstStyle>
            <a:lvl1pPr>
              <a:buNone/>
              <a:defRPr/>
            </a:lvl1pPr>
            <a:lvl2pPr marL="623888" indent="450850">
              <a:buFontTx/>
              <a:buBlip>
                <a:blip r:embed="rId3"/>
              </a:buBlip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Блок-схема: задержка 14"/>
          <p:cNvSpPr/>
          <p:nvPr/>
        </p:nvSpPr>
        <p:spPr>
          <a:xfrm rot="10800000">
            <a:off x="9596470" y="6537347"/>
            <a:ext cx="309565" cy="285728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5"/>
          <p:cNvSpPr txBox="1">
            <a:spLocks/>
          </p:cNvSpPr>
          <p:nvPr/>
        </p:nvSpPr>
        <p:spPr>
          <a:xfrm>
            <a:off x="9323056" y="6526258"/>
            <a:ext cx="619095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Прямая соединительная линия 126"/>
          <p:cNvCxnSpPr/>
          <p:nvPr/>
        </p:nvCxnSpPr>
        <p:spPr>
          <a:xfrm>
            <a:off x="0" y="877870"/>
            <a:ext cx="9906000" cy="1588"/>
          </a:xfrm>
          <a:prstGeom prst="line">
            <a:avLst/>
          </a:prstGeom>
          <a:ln w="5715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7456" y="35707"/>
            <a:ext cx="8485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 userDrawn="1"/>
        </p:nvSpPr>
        <p:spPr>
          <a:xfrm>
            <a:off x="390000" y="648000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www.ross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tur.ru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410000" y="64800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8 800 100 99 30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989856"/>
            <a:ext cx="8915400" cy="1143000"/>
          </a:xfrm>
        </p:spPr>
        <p:txBody>
          <a:bodyPr/>
          <a:lstStyle>
            <a:lvl1pPr>
              <a:defRPr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Заключительная фраза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0091-EC89-4961-B644-3FB5E2E24C0B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55B-4D68-4C18-8E71-48CF13D9E1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739415"/>
            <a:ext cx="9906000" cy="31409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5716773" y="2650603"/>
            <a:ext cx="3100415" cy="527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3" y="3745377"/>
            <a:ext cx="4200467" cy="155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13406" b="11801"/>
          <a:stretch/>
        </p:blipFill>
        <p:spPr bwMode="auto">
          <a:xfrm>
            <a:off x="188471" y="4991690"/>
            <a:ext cx="3900433" cy="188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0"/>
          </a:effectLst>
        </p:spPr>
      </p:pic>
      <p:sp>
        <p:nvSpPr>
          <p:cNvPr id="10" name="TextBox 9"/>
          <p:cNvSpPr txBox="1"/>
          <p:nvPr/>
        </p:nvSpPr>
        <p:spPr>
          <a:xfrm>
            <a:off x="5421053" y="4077072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8 800 100 99 30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1052" y="4653136"/>
            <a:ext cx="38715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www.ross-tur.ru</a:t>
            </a:r>
            <a:endParaRPr lang="en-US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Workstation\Documents\Файлы Малецкая\Иллюстрации\Фирменные кусочки\Лого кр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7"/>
          <a:stretch/>
        </p:blipFill>
        <p:spPr bwMode="auto">
          <a:xfrm>
            <a:off x="974559" y="2996953"/>
            <a:ext cx="1212420" cy="9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0091-EC89-4961-B644-3FB5E2E24C0B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55B-4D68-4C18-8E71-48CF13D9E1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Блок-схема: задержка 14"/>
          <p:cNvSpPr/>
          <p:nvPr/>
        </p:nvSpPr>
        <p:spPr>
          <a:xfrm rot="10800000">
            <a:off x="9596471" y="6537347"/>
            <a:ext cx="309565" cy="285728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5"/>
          <p:cNvSpPr txBox="1">
            <a:spLocks/>
          </p:cNvSpPr>
          <p:nvPr/>
        </p:nvSpPr>
        <p:spPr>
          <a:xfrm>
            <a:off x="9395285" y="6492902"/>
            <a:ext cx="510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906000" cy="86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390000" y="648000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www.ross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tur.ru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410000" y="64800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8 800 100 99 30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7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0091-EC89-4961-B644-3FB5E2E24C0B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B55B-4D68-4C18-8E71-48CF13D9E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6" r:id="rId4"/>
    <p:sldLayoutId id="214748366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11"/>
          <p:cNvCxnSpPr/>
          <p:nvPr/>
        </p:nvCxnSpPr>
        <p:spPr>
          <a:xfrm>
            <a:off x="0" y="877891"/>
            <a:ext cx="9906000" cy="1587"/>
          </a:xfrm>
          <a:prstGeom prst="line">
            <a:avLst/>
          </a:prstGeom>
          <a:ln w="5715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502945" cy="56693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содержание</a:t>
            </a:r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44488" y="1027748"/>
            <a:ext cx="4203976" cy="4912283"/>
            <a:chOff x="344488" y="1027748"/>
            <a:chExt cx="4203976" cy="4912283"/>
          </a:xfrm>
        </p:grpSpPr>
        <p:sp>
          <p:nvSpPr>
            <p:cNvPr id="4" name="Полилиния 3"/>
            <p:cNvSpPr/>
            <p:nvPr/>
          </p:nvSpPr>
          <p:spPr>
            <a:xfrm>
              <a:off x="610447" y="1143361"/>
              <a:ext cx="3915593" cy="800397"/>
            </a:xfrm>
            <a:custGeom>
              <a:avLst/>
              <a:gdLst>
                <a:gd name="connsiteX0" fmla="*/ 0 w 3915593"/>
                <a:gd name="connsiteY0" fmla="*/ 0 h 800397"/>
                <a:gd name="connsiteX1" fmla="*/ 3915593 w 3915593"/>
                <a:gd name="connsiteY1" fmla="*/ 0 h 800397"/>
                <a:gd name="connsiteX2" fmla="*/ 3915593 w 3915593"/>
                <a:gd name="connsiteY2" fmla="*/ 800397 h 800397"/>
                <a:gd name="connsiteX3" fmla="*/ 0 w 3915593"/>
                <a:gd name="connsiteY3" fmla="*/ 800397 h 800397"/>
                <a:gd name="connsiteX4" fmla="*/ 0 w 3915593"/>
                <a:gd name="connsiteY4" fmla="*/ 0 h 80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5593" h="800397">
                  <a:moveTo>
                    <a:pt x="0" y="0"/>
                  </a:moveTo>
                  <a:lnTo>
                    <a:pt x="3915593" y="0"/>
                  </a:lnTo>
                  <a:lnTo>
                    <a:pt x="3915593" y="800397"/>
                  </a:lnTo>
                  <a:lnTo>
                    <a:pt x="0" y="8003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136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kern="1200" dirty="0" smtClean="0">
                  <a:effectLst/>
                </a:rPr>
                <a:t>ТРЕНДЫ ТУРИСТИЧЕСКОЙ ОТРАСЛИ</a:t>
              </a:r>
              <a:endParaRPr lang="ru-RU" sz="1600" b="0" kern="1200" dirty="0">
                <a:effectLst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16426" y="1027748"/>
              <a:ext cx="560277" cy="840416"/>
            </a:xfrm>
            <a:prstGeom prst="rect">
              <a:avLst/>
            </a:prstGeom>
            <a:blipFill>
              <a:blip r:embed="rId3" cstate="print"/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512261" y="2150972"/>
              <a:ext cx="4021450" cy="800397"/>
            </a:xfrm>
            <a:custGeom>
              <a:avLst/>
              <a:gdLst>
                <a:gd name="connsiteX0" fmla="*/ 0 w 4021450"/>
                <a:gd name="connsiteY0" fmla="*/ 0 h 800397"/>
                <a:gd name="connsiteX1" fmla="*/ 4021450 w 4021450"/>
                <a:gd name="connsiteY1" fmla="*/ 0 h 800397"/>
                <a:gd name="connsiteX2" fmla="*/ 4021450 w 4021450"/>
                <a:gd name="connsiteY2" fmla="*/ 800397 h 800397"/>
                <a:gd name="connsiteX3" fmla="*/ 0 w 4021450"/>
                <a:gd name="connsiteY3" fmla="*/ 800397 h 800397"/>
                <a:gd name="connsiteX4" fmla="*/ 0 w 4021450"/>
                <a:gd name="connsiteY4" fmla="*/ 0 h 80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1450" h="800397">
                  <a:moveTo>
                    <a:pt x="0" y="0"/>
                  </a:moveTo>
                  <a:lnTo>
                    <a:pt x="4021450" y="0"/>
                  </a:lnTo>
                  <a:lnTo>
                    <a:pt x="4021450" y="800397"/>
                  </a:lnTo>
                  <a:lnTo>
                    <a:pt x="0" y="8003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136" tIns="64770" rIns="64770" bIns="64770" numCol="1" spcCol="1270" anchor="ctr" anchorCtr="0">
              <a:noAutofit/>
            </a:bodyPr>
            <a:lstStyle/>
            <a:p>
              <a:pPr marL="87313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ПРЕИМУЩЕСТВА ФРАНШИЗЫ «РоссТур»</a:t>
              </a:r>
              <a:endParaRPr lang="ru-RU" sz="1700" kern="1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16426" y="2035359"/>
              <a:ext cx="560277" cy="840416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97508" y="3180451"/>
              <a:ext cx="4050956" cy="800397"/>
            </a:xfrm>
            <a:custGeom>
              <a:avLst/>
              <a:gdLst>
                <a:gd name="connsiteX0" fmla="*/ 0 w 4050956"/>
                <a:gd name="connsiteY0" fmla="*/ 0 h 800397"/>
                <a:gd name="connsiteX1" fmla="*/ 4050956 w 4050956"/>
                <a:gd name="connsiteY1" fmla="*/ 0 h 800397"/>
                <a:gd name="connsiteX2" fmla="*/ 4050956 w 4050956"/>
                <a:gd name="connsiteY2" fmla="*/ 800397 h 800397"/>
                <a:gd name="connsiteX3" fmla="*/ 0 w 4050956"/>
                <a:gd name="connsiteY3" fmla="*/ 800397 h 800397"/>
                <a:gd name="connsiteX4" fmla="*/ 0 w 4050956"/>
                <a:gd name="connsiteY4" fmla="*/ 0 h 80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956" h="800397">
                  <a:moveTo>
                    <a:pt x="0" y="0"/>
                  </a:moveTo>
                  <a:lnTo>
                    <a:pt x="4050956" y="0"/>
                  </a:lnTo>
                  <a:lnTo>
                    <a:pt x="4050956" y="800397"/>
                  </a:lnTo>
                  <a:lnTo>
                    <a:pt x="0" y="8003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136" tIns="64770" rIns="64770" bIns="64770" numCol="1" spcCol="1270" anchor="ctr" anchorCtr="0">
              <a:noAutofit/>
            </a:bodyPr>
            <a:lstStyle/>
            <a:p>
              <a:pPr marL="87313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НОВЫЕ ПРОЕКТЫ «РоссТур»</a:t>
              </a:r>
              <a:endParaRPr lang="ru-RU" sz="1700" kern="1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4130" y="3042970"/>
              <a:ext cx="604870" cy="884152"/>
            </a:xfrm>
            <a:prstGeom prst="rect">
              <a:avLst/>
            </a:prstGeom>
            <a:blipFill rotWithShape="1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422444" y="4192720"/>
              <a:ext cx="4090348" cy="800397"/>
            </a:xfrm>
            <a:custGeom>
              <a:avLst/>
              <a:gdLst>
                <a:gd name="connsiteX0" fmla="*/ 0 w 4090348"/>
                <a:gd name="connsiteY0" fmla="*/ 0 h 800397"/>
                <a:gd name="connsiteX1" fmla="*/ 4090348 w 4090348"/>
                <a:gd name="connsiteY1" fmla="*/ 0 h 800397"/>
                <a:gd name="connsiteX2" fmla="*/ 4090348 w 4090348"/>
                <a:gd name="connsiteY2" fmla="*/ 800397 h 800397"/>
                <a:gd name="connsiteX3" fmla="*/ 0 w 4090348"/>
                <a:gd name="connsiteY3" fmla="*/ 800397 h 800397"/>
                <a:gd name="connsiteX4" fmla="*/ 0 w 4090348"/>
                <a:gd name="connsiteY4" fmla="*/ 0 h 80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0348" h="800397">
                  <a:moveTo>
                    <a:pt x="0" y="0"/>
                  </a:moveTo>
                  <a:lnTo>
                    <a:pt x="4090348" y="0"/>
                  </a:lnTo>
                  <a:lnTo>
                    <a:pt x="4090348" y="800397"/>
                  </a:lnTo>
                  <a:lnTo>
                    <a:pt x="0" y="8003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136" tIns="64770" rIns="64770" bIns="64770" numCol="1" spcCol="1270" anchor="ctr" anchorCtr="0">
              <a:noAutofit/>
            </a:bodyPr>
            <a:lstStyle/>
            <a:p>
              <a:pPr marL="174625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НОВОЕ НАПРАВЛЕНИЕ </a:t>
              </a:r>
              <a:r>
                <a:rPr lang="en-US" sz="1700" kern="1200" dirty="0" smtClean="0"/>
                <a:t/>
              </a:r>
              <a:br>
                <a:rPr lang="en-US" sz="1700" kern="1200" dirty="0" smtClean="0"/>
              </a:br>
              <a:r>
                <a:rPr lang="ru-RU" sz="1700" kern="1200" dirty="0" smtClean="0"/>
                <a:t>В НАШЕЙ РАБОТЕ: ВНУТРЕННИЙ ТУРИЗМ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4297" y="4072449"/>
              <a:ext cx="560277" cy="840416"/>
            </a:xfrm>
            <a:prstGeom prst="rect">
              <a:avLst/>
            </a:prstGeom>
            <a:blipFill rotWithShape="1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607073" y="5139634"/>
              <a:ext cx="3915593" cy="800397"/>
            </a:xfrm>
            <a:custGeom>
              <a:avLst/>
              <a:gdLst>
                <a:gd name="connsiteX0" fmla="*/ 0 w 3915593"/>
                <a:gd name="connsiteY0" fmla="*/ 0 h 800397"/>
                <a:gd name="connsiteX1" fmla="*/ 3915593 w 3915593"/>
                <a:gd name="connsiteY1" fmla="*/ 0 h 800397"/>
                <a:gd name="connsiteX2" fmla="*/ 3915593 w 3915593"/>
                <a:gd name="connsiteY2" fmla="*/ 800397 h 800397"/>
                <a:gd name="connsiteX3" fmla="*/ 0 w 3915593"/>
                <a:gd name="connsiteY3" fmla="*/ 800397 h 800397"/>
                <a:gd name="connsiteX4" fmla="*/ 0 w 3915593"/>
                <a:gd name="connsiteY4" fmla="*/ 0 h 80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5593" h="800397">
                  <a:moveTo>
                    <a:pt x="0" y="0"/>
                  </a:moveTo>
                  <a:lnTo>
                    <a:pt x="3915593" y="0"/>
                  </a:lnTo>
                  <a:lnTo>
                    <a:pt x="3915593" y="800397"/>
                  </a:lnTo>
                  <a:lnTo>
                    <a:pt x="0" y="8003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136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МЕРОПРИЯТИЯ СЕТИ «РоссТур»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44488" y="5080060"/>
              <a:ext cx="659895" cy="728338"/>
            </a:xfrm>
            <a:prstGeom prst="rect">
              <a:avLst/>
            </a:prstGeom>
            <a:blipFill rotWithShape="1">
              <a:blip r:embed="rId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1" name="Picture 2" descr="C:\Users\Workstation\Documents\Файлы Малецкая\Иллюстрации\Фирменные кусочки\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66" y="1166772"/>
            <a:ext cx="5154034" cy="47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Франшиза «РоссТур»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063091" y="2928934"/>
            <a:ext cx="3842909" cy="2364867"/>
            <a:chOff x="56456" y="4088469"/>
            <a:chExt cx="3547301" cy="2364867"/>
          </a:xfrm>
        </p:grpSpPr>
        <p:pic>
          <p:nvPicPr>
            <p:cNvPr id="14" name="Picture 5" descr="C:\Users\Workstation\Documents\Файлы Малецкая\Иллюстрации\термины\komp_knig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456" y="4088469"/>
              <a:ext cx="3547301" cy="2364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C:\Users\Workstation\Documents\Файлы Малецкая\Иллюстрации\Фирменные кусочки\Лого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75684">
              <a:off x="1581158" y="4821582"/>
              <a:ext cx="285193" cy="6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116463" y="906029"/>
            <a:ext cx="2791293" cy="2113315"/>
            <a:chOff x="416496" y="906029"/>
            <a:chExt cx="2576578" cy="2113315"/>
          </a:xfrm>
        </p:grpSpPr>
        <p:pic>
          <p:nvPicPr>
            <p:cNvPr id="30" name="Picture 4" descr="C:\Users\Workstation\Documents\Файлы Малецкая\Иллюстрации\термины\AT-M115A_to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6" y="906029"/>
              <a:ext cx="2576578" cy="2113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9" descr="C:\Users\Workstation\Documents\Файлы Малецкая\Иллюстрации\Фирменные кусочки\Лого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72197">
              <a:off x="1083563" y="1818733"/>
              <a:ext cx="253247" cy="5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3452802" y="1285860"/>
            <a:ext cx="6266018" cy="13799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ru-RU" sz="1600" b="1" dirty="0">
                <a:solidFill>
                  <a:schemeClr val="tx2"/>
                </a:solidFill>
              </a:rPr>
              <a:t>1. Бренд «РоссТур». </a:t>
            </a:r>
            <a:r>
              <a:rPr lang="ru-RU" sz="1600" b="1" dirty="0" smtClean="0">
                <a:solidFill>
                  <a:schemeClr val="tx2"/>
                </a:solidFill>
              </a:rPr>
              <a:t/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Мы </a:t>
            </a:r>
            <a:r>
              <a:rPr lang="ru-RU" sz="1600" b="1" dirty="0">
                <a:solidFill>
                  <a:schemeClr val="tx1"/>
                </a:solidFill>
              </a:rPr>
              <a:t>прилагаем большие маркетинговые усилия для продвижения нашего имени, чтобы нас знали по всей стране.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6654" y="4071942"/>
            <a:ext cx="6474720" cy="20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>
                <a:solidFill>
                  <a:schemeClr val="tx2"/>
                </a:solidFill>
              </a:rPr>
              <a:t>Привлекательные условия работы:</a:t>
            </a:r>
          </a:p>
          <a:p>
            <a:pPr marL="447675" indent="-26670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Возможность бронирования туров </a:t>
            </a:r>
            <a:r>
              <a:rPr lang="ru-RU" sz="1600" b="1" dirty="0" smtClean="0">
                <a:solidFill>
                  <a:schemeClr val="tx1"/>
                </a:solidFill>
              </a:rPr>
              <a:t>около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100 </a:t>
            </a:r>
            <a:r>
              <a:rPr lang="ru-RU" sz="1600" b="1" dirty="0">
                <a:solidFill>
                  <a:schemeClr val="tx1"/>
                </a:solidFill>
              </a:rPr>
              <a:t>ведущих </a:t>
            </a:r>
            <a:r>
              <a:rPr lang="ru-RU" sz="1600" b="1" dirty="0" smtClean="0">
                <a:solidFill>
                  <a:schemeClr val="tx1"/>
                </a:solidFill>
              </a:rPr>
              <a:t>туроператоров;</a:t>
            </a:r>
          </a:p>
          <a:p>
            <a:pPr marL="447675" indent="-26670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Возможность оформления тура в кредит!</a:t>
            </a:r>
            <a:endParaRPr lang="ru-RU" sz="1600" b="1" dirty="0">
              <a:solidFill>
                <a:srgbClr val="C00000"/>
              </a:solidFill>
            </a:endParaRPr>
          </a:p>
          <a:p>
            <a:pPr marL="447675" indent="-26670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Повышенная (до 15%) комиссия по продуктам </a:t>
            </a:r>
            <a:r>
              <a:rPr lang="ru-RU" sz="1600" b="1" dirty="0" smtClean="0">
                <a:solidFill>
                  <a:schemeClr val="tx1"/>
                </a:solidFill>
              </a:rPr>
              <a:t>туроператоров;</a:t>
            </a:r>
            <a:endParaRPr lang="ru-RU" sz="1600" b="1" dirty="0">
              <a:solidFill>
                <a:schemeClr val="tx1"/>
              </a:solidFill>
            </a:endParaRPr>
          </a:p>
          <a:p>
            <a:pPr marL="447675" indent="-26670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Участие во всех акциях, проводимых «РоссТур».</a:t>
            </a:r>
          </a:p>
        </p:txBody>
      </p:sp>
    </p:spTree>
    <p:extLst>
      <p:ext uri="{BB962C8B-B14F-4D97-AF65-F5344CB8AC3E}">
        <p14:creationId xmlns:p14="http://schemas.microsoft.com/office/powerpoint/2010/main" val="9647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Франшиза «РоссТур»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-117564" y="975360"/>
            <a:ext cx="3833228" cy="3471724"/>
            <a:chOff x="128464" y="975360"/>
            <a:chExt cx="3538364" cy="3471724"/>
          </a:xfrm>
        </p:grpSpPr>
        <p:pic>
          <p:nvPicPr>
            <p:cNvPr id="16" name="Picture 7" descr="http://www.stakanov.net/img/catalog/13020/s500/%D0%9C%D1%83%D0%B6%D1%81%D0%BA%D0%B0%D1%8F_%D1%84%D1%83%D1%82%D0%B1%D0%BE%D0%BB%D0%BA%D0%B0_%D0%93%D0%B0%D0%BB%D1%81%D1%82%D1%83%D0%BA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"/>
            <a:stretch/>
          </p:blipFill>
          <p:spPr bwMode="auto">
            <a:xfrm>
              <a:off x="128464" y="975360"/>
              <a:ext cx="3538364" cy="3471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Workstation\Documents\Файлы Малецкая\Иллюстрации\Фирменные кусочки\Лого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688" y="1638772"/>
              <a:ext cx="341138" cy="7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3548845" y="1052736"/>
            <a:ext cx="6254095" cy="26642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</a:rPr>
              <a:t>. </a:t>
            </a:r>
            <a:r>
              <a:rPr lang="ru-RU" sz="1600" b="1" dirty="0">
                <a:solidFill>
                  <a:srgbClr val="C00000"/>
                </a:solidFill>
              </a:rPr>
              <a:t>Рекламная поддержка:</a:t>
            </a:r>
          </a:p>
          <a:p>
            <a:pPr marL="452438" indent="-271463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Частичная компенсация затрат </a:t>
            </a:r>
            <a:r>
              <a:rPr lang="ru-RU" sz="1600" b="1" dirty="0" smtClean="0">
                <a:solidFill>
                  <a:schemeClr val="tx1"/>
                </a:solidFill>
              </a:rPr>
              <a:t>на оформление вывески и наружное оформление;</a:t>
            </a:r>
            <a:endParaRPr lang="ru-RU" sz="1600" b="1" dirty="0">
              <a:solidFill>
                <a:schemeClr val="tx1"/>
              </a:solidFill>
            </a:endParaRPr>
          </a:p>
          <a:p>
            <a:pPr marL="452438" indent="-271463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Бесплатная </a:t>
            </a:r>
            <a:r>
              <a:rPr lang="ru-RU" sz="1600" b="1" dirty="0">
                <a:solidFill>
                  <a:schemeClr val="tx1"/>
                </a:solidFill>
              </a:rPr>
              <a:t>разработка всех рекламных материалов дизайнерами «РоссТур</a:t>
            </a:r>
            <a:r>
              <a:rPr lang="ru-RU" sz="1600" b="1" dirty="0" smtClean="0">
                <a:solidFill>
                  <a:schemeClr val="tx1"/>
                </a:solidFill>
              </a:rPr>
              <a:t>»;</a:t>
            </a:r>
            <a:endParaRPr lang="ru-RU" sz="1600" b="1" dirty="0">
              <a:solidFill>
                <a:schemeClr val="tx1"/>
              </a:solidFill>
            </a:endParaRPr>
          </a:p>
          <a:p>
            <a:pPr marL="452438" indent="-271463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Продвижение в сети Интернет, ориентированное на каждый город присутствия офисов «РоссТур».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6464" y="4581128"/>
            <a:ext cx="5070562" cy="17281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indent="-452438"/>
            <a:r>
              <a:rPr lang="ru-RU" sz="1600" b="1" dirty="0" smtClean="0">
                <a:solidFill>
                  <a:srgbClr val="C00000"/>
                </a:solidFill>
              </a:rPr>
              <a:t>4. Консультативная </a:t>
            </a:r>
            <a:r>
              <a:rPr lang="ru-RU" sz="1600" b="1" dirty="0">
                <a:solidFill>
                  <a:srgbClr val="C00000"/>
                </a:solidFill>
              </a:rPr>
              <a:t>помощь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по </a:t>
            </a:r>
            <a:r>
              <a:rPr lang="ru-RU" sz="1600" b="1" dirty="0" smtClean="0">
                <a:solidFill>
                  <a:schemeClr val="tx1"/>
                </a:solidFill>
              </a:rPr>
              <a:t>юридическим и </a:t>
            </a:r>
            <a:r>
              <a:rPr lang="ru-RU" sz="1600" b="1" dirty="0">
                <a:solidFill>
                  <a:schemeClr val="tx1"/>
                </a:solidFill>
              </a:rPr>
              <a:t>маркетинговым вопросам, </a:t>
            </a:r>
            <a:r>
              <a:rPr lang="ru-RU" sz="1600" b="1" dirty="0" smtClean="0">
                <a:solidFill>
                  <a:schemeClr val="tx1"/>
                </a:solidFill>
              </a:rPr>
              <a:t>а </a:t>
            </a:r>
            <a:r>
              <a:rPr lang="ru-RU" sz="1600" b="1" dirty="0">
                <a:solidFill>
                  <a:schemeClr val="tx1"/>
                </a:solidFill>
              </a:rPr>
              <a:t>также услуги 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Отдела </a:t>
            </a:r>
            <a:r>
              <a:rPr lang="ru-RU" sz="1600" b="1" dirty="0">
                <a:solidFill>
                  <a:schemeClr val="tx1"/>
                </a:solidFill>
              </a:rPr>
              <a:t>контроля качества.</a:t>
            </a:r>
          </a:p>
        </p:txBody>
      </p:sp>
      <p:pic>
        <p:nvPicPr>
          <p:cNvPr id="20" name="Picture 2" descr="http://www.warrantylife.com/blog/wp-content/uploads/2011/12/Help-butt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"/>
          <a:stretch/>
        </p:blipFill>
        <p:spPr bwMode="auto">
          <a:xfrm>
            <a:off x="5343044" y="3874024"/>
            <a:ext cx="4303740" cy="25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Программа лояльности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6654" y="1714488"/>
            <a:ext cx="8643998" cy="428628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2472" y="1071546"/>
            <a:ext cx="7683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Мы лояльны к нашим </a:t>
            </a:r>
            <a:r>
              <a:rPr lang="ru-RU" sz="2000" b="1" dirty="0" err="1" smtClean="0">
                <a:solidFill>
                  <a:srgbClr val="C00000"/>
                </a:solidFill>
              </a:rPr>
              <a:t>франчайзи</a:t>
            </a:r>
            <a:r>
              <a:rPr lang="ru-RU" sz="2000" b="1" dirty="0" smtClean="0">
                <a:solidFill>
                  <a:srgbClr val="C00000"/>
                </a:solidFill>
              </a:rPr>
              <a:t> и всегда готовы помочь!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20" y="1928802"/>
            <a:ext cx="7572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/>
              <a:t>Бонусная программа. Позволяет накапливать и в дальнейшем использовать БОНУСЫ в счет оплаты заявок и рекламных </a:t>
            </a:r>
            <a:r>
              <a:rPr lang="ru-RU" sz="1600" b="1" dirty="0" smtClean="0"/>
              <a:t>туров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b="1" dirty="0" smtClean="0"/>
              <a:t> </a:t>
            </a:r>
            <a:endParaRPr lang="ru-RU" sz="1600" b="1" dirty="0" smtClean="0"/>
          </a:p>
          <a:p>
            <a:pPr marL="342900" indent="-342900">
              <a:buAutoNum type="arabicPeriod"/>
            </a:pPr>
            <a:r>
              <a:rPr lang="ru-RU" sz="1600" b="1" dirty="0" smtClean="0"/>
              <a:t>Собственные рекламные туры по России с обязательствами и без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>
              <a:buAutoNum type="arabicPeriod"/>
            </a:pPr>
            <a:r>
              <a:rPr lang="ru-RU" sz="1600" b="1" dirty="0" smtClean="0"/>
              <a:t>Директорские туры для сети РоссТур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>
              <a:buAutoNum type="arabicPeriod"/>
            </a:pPr>
            <a:r>
              <a:rPr lang="ru-RU" sz="1600" b="1" dirty="0" smtClean="0"/>
              <a:t>Программа кредитования для франчайзинговых офисов РоссТур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>
              <a:buAutoNum type="arabicPeriod"/>
            </a:pPr>
            <a:r>
              <a:rPr lang="ru-RU" sz="1600" b="1" dirty="0" smtClean="0"/>
              <a:t>Бесплатные мероприятия сети РоссТур совместно с партнерами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>
              <a:buAutoNum type="arabicPeriod"/>
            </a:pPr>
            <a:r>
              <a:rPr lang="ru-RU" sz="1600" b="1" dirty="0" smtClean="0"/>
              <a:t>Полная информационная и юридическая поддержка: ни один из вопросов и пожеланий не останется без рассмотрения.</a:t>
            </a:r>
            <a:endParaRPr lang="en-US" sz="1600" b="1" dirty="0" smtClean="0"/>
          </a:p>
          <a:p>
            <a:pPr marL="342900" indent="-342900">
              <a:buAutoNum type="arabicPeriod"/>
            </a:pPr>
            <a:endParaRPr lang="ru-RU" sz="1600" b="1" dirty="0"/>
          </a:p>
        </p:txBody>
      </p:sp>
      <p:pic>
        <p:nvPicPr>
          <p:cNvPr id="11" name="Рисунок 10" descr="green-37583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7644" y="3857628"/>
            <a:ext cx="2095480" cy="2095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915400" cy="56693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3 шага и вы франчайзи «РОССТУР»!</a:t>
            </a:r>
            <a:endParaRPr lang="ru-RU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12981" y="1634680"/>
            <a:ext cx="9492547" cy="1506288"/>
            <a:chOff x="212981" y="1700808"/>
            <a:chExt cx="9492547" cy="150628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12981" y="1700808"/>
              <a:ext cx="2894374" cy="1506288"/>
              <a:chOff x="236476" y="1196752"/>
              <a:chExt cx="7956884" cy="936105"/>
            </a:xfrm>
          </p:grpSpPr>
          <p:sp>
            <p:nvSpPr>
              <p:cNvPr id="17" name="Rounded Rectangle 11"/>
              <p:cNvSpPr/>
              <p:nvPr/>
            </p:nvSpPr>
            <p:spPr>
              <a:xfrm>
                <a:off x="236476" y="1196752"/>
                <a:ext cx="7956884" cy="936105"/>
              </a:xfrm>
              <a:prstGeom prst="roundRect">
                <a:avLst>
                  <a:gd name="adj" fmla="val 1000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" name="Rounded Rectangle 4"/>
              <p:cNvSpPr/>
              <p:nvPr/>
            </p:nvSpPr>
            <p:spPr bwMode="auto">
              <a:xfrm>
                <a:off x="360920" y="1196753"/>
                <a:ext cx="7730429" cy="9361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Шаг №1. </a:t>
                </a:r>
                <a:r>
                  <a:rPr lang="ru-RU" sz="1600" b="1" dirty="0" smtClean="0">
                    <a:solidFill>
                      <a:schemeClr val="bg1"/>
                    </a:solidFill>
                  </a:rPr>
                  <a:t/>
                </a:r>
                <a:br>
                  <a:rPr lang="ru-RU" sz="1600" b="1" dirty="0" smtClean="0">
                    <a:solidFill>
                      <a:schemeClr val="bg1"/>
                    </a:solidFill>
                  </a:rPr>
                </a:br>
                <a:r>
                  <a:rPr lang="ru-RU" sz="1600" b="1" dirty="0" smtClean="0">
                    <a:solidFill>
                      <a:schemeClr val="bg1"/>
                    </a:solidFill>
                  </a:rPr>
                  <a:t>Регистрация </a:t>
                </a:r>
                <a:r>
                  <a:rPr lang="ru-RU" sz="1600" b="1" dirty="0">
                    <a:solidFill>
                      <a:schemeClr val="bg1"/>
                    </a:solidFill>
                  </a:rPr>
                  <a:t>в системе бронирования </a:t>
                </a:r>
                <a:r>
                  <a:rPr lang="ru-RU" sz="1600" b="1" dirty="0" smtClean="0">
                    <a:solidFill>
                      <a:schemeClr val="bg1"/>
                    </a:solidFill>
                  </a:rPr>
                  <a:t/>
                </a:r>
                <a:br>
                  <a:rPr lang="ru-RU" sz="1600" b="1" dirty="0" smtClean="0">
                    <a:solidFill>
                      <a:schemeClr val="bg1"/>
                    </a:solidFill>
                  </a:rPr>
                </a:br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512068" y="1700808"/>
              <a:ext cx="2894374" cy="1506288"/>
              <a:chOff x="236476" y="1196752"/>
              <a:chExt cx="7956884" cy="936105"/>
            </a:xfrm>
          </p:grpSpPr>
          <p:sp>
            <p:nvSpPr>
              <p:cNvPr id="20" name="Rounded Rectangle 11"/>
              <p:cNvSpPr/>
              <p:nvPr/>
            </p:nvSpPr>
            <p:spPr>
              <a:xfrm>
                <a:off x="236476" y="1196752"/>
                <a:ext cx="7956884" cy="936105"/>
              </a:xfrm>
              <a:prstGeom prst="roundRect">
                <a:avLst>
                  <a:gd name="adj" fmla="val 1000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" name="Rounded Rectangle 4"/>
              <p:cNvSpPr/>
              <p:nvPr/>
            </p:nvSpPr>
            <p:spPr bwMode="auto">
              <a:xfrm>
                <a:off x="360920" y="1196753"/>
                <a:ext cx="7730429" cy="9361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Шаг №2. </a:t>
                </a:r>
              </a:p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Подача заявки </a:t>
                </a:r>
                <a:r>
                  <a:rPr lang="ru-RU" sz="1600" b="1" dirty="0" smtClean="0">
                    <a:solidFill>
                      <a:schemeClr val="bg1"/>
                    </a:solidFill>
                  </a:rPr>
                  <a:t/>
                </a:r>
                <a:br>
                  <a:rPr lang="ru-RU" sz="1600" b="1" dirty="0" smtClean="0">
                    <a:solidFill>
                      <a:schemeClr val="bg1"/>
                    </a:solidFill>
                  </a:rPr>
                </a:br>
                <a:r>
                  <a:rPr lang="ru-RU" sz="1600" b="1" dirty="0" smtClean="0">
                    <a:solidFill>
                      <a:schemeClr val="bg1"/>
                    </a:solidFill>
                  </a:rPr>
                  <a:t>на </a:t>
                </a:r>
                <a:r>
                  <a:rPr lang="ru-RU" sz="1600" b="1" dirty="0">
                    <a:solidFill>
                      <a:schemeClr val="bg1"/>
                    </a:solidFill>
                  </a:rPr>
                  <a:t>франчайзинг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6811154" y="1700808"/>
              <a:ext cx="2894374" cy="1506288"/>
              <a:chOff x="236476" y="1196752"/>
              <a:chExt cx="7956884" cy="936105"/>
            </a:xfrm>
          </p:grpSpPr>
          <p:sp>
            <p:nvSpPr>
              <p:cNvPr id="23" name="Rounded Rectangle 11"/>
              <p:cNvSpPr/>
              <p:nvPr/>
            </p:nvSpPr>
            <p:spPr>
              <a:xfrm>
                <a:off x="236476" y="1196752"/>
                <a:ext cx="7956884" cy="936105"/>
              </a:xfrm>
              <a:prstGeom prst="roundRect">
                <a:avLst>
                  <a:gd name="adj" fmla="val 1000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/>
              <p:nvPr/>
            </p:nvSpPr>
            <p:spPr bwMode="auto">
              <a:xfrm>
                <a:off x="360920" y="1196753"/>
                <a:ext cx="7730429" cy="9361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Шаг №3. </a:t>
                </a:r>
              </a:p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Подписание </a:t>
                </a:r>
                <a:r>
                  <a:rPr lang="ru-RU" sz="1600" b="1" dirty="0" smtClean="0">
                    <a:solidFill>
                      <a:schemeClr val="bg1"/>
                    </a:solidFill>
                  </a:rPr>
                  <a:t/>
                </a:r>
                <a:br>
                  <a:rPr lang="ru-RU" sz="1600" b="1" dirty="0" smtClean="0">
                    <a:solidFill>
                      <a:schemeClr val="bg1"/>
                    </a:solidFill>
                  </a:rPr>
                </a:br>
                <a:r>
                  <a:rPr lang="ru-RU" sz="1600" b="1" dirty="0" smtClean="0">
                    <a:solidFill>
                      <a:schemeClr val="bg1"/>
                    </a:solidFill>
                  </a:rPr>
                  <a:t>Партнерского </a:t>
                </a:r>
                <a:r>
                  <a:rPr lang="ru-RU" sz="1600" b="1" dirty="0">
                    <a:solidFill>
                      <a:schemeClr val="bg1"/>
                    </a:solidFill>
                  </a:rPr>
                  <a:t>соглашения </a:t>
                </a:r>
                <a:r>
                  <a:rPr lang="ru-RU" sz="1600" b="1" dirty="0" smtClean="0">
                    <a:solidFill>
                      <a:schemeClr val="bg1"/>
                    </a:solidFill>
                  </a:rPr>
                  <a:t/>
                </a:r>
                <a:br>
                  <a:rPr lang="ru-RU" sz="1600" b="1" dirty="0" smtClean="0">
                    <a:solidFill>
                      <a:schemeClr val="bg1"/>
                    </a:solidFill>
                  </a:rPr>
                </a:br>
                <a:r>
                  <a:rPr lang="ru-RU" sz="1600" b="1" dirty="0" smtClean="0">
                    <a:solidFill>
                      <a:schemeClr val="bg1"/>
                    </a:solidFill>
                  </a:rPr>
                  <a:t>и </a:t>
                </a:r>
                <a:r>
                  <a:rPr lang="ru-RU" sz="1600" b="1" dirty="0">
                    <a:solidFill>
                      <a:schemeClr val="bg1"/>
                    </a:solidFill>
                  </a:rPr>
                  <a:t>оформление офиса </a:t>
                </a:r>
              </a:p>
            </p:txBody>
          </p:sp>
        </p:grpSp>
        <p:sp>
          <p:nvSpPr>
            <p:cNvPr id="25" name="Стрелка вправо 24"/>
            <p:cNvSpPr/>
            <p:nvPr/>
          </p:nvSpPr>
          <p:spPr>
            <a:xfrm>
              <a:off x="3107355" y="2250348"/>
              <a:ext cx="404713" cy="407209"/>
            </a:xfrm>
            <a:prstGeom prst="rightArrow">
              <a:avLst>
                <a:gd name="adj1" fmla="val 50000"/>
                <a:gd name="adj2" fmla="val 5925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dirty="0"/>
            </a:p>
          </p:txBody>
        </p:sp>
        <p:sp>
          <p:nvSpPr>
            <p:cNvPr id="26" name="Стрелка вправо 25"/>
            <p:cNvSpPr/>
            <p:nvPr/>
          </p:nvSpPr>
          <p:spPr>
            <a:xfrm>
              <a:off x="6406443" y="2250348"/>
              <a:ext cx="404712" cy="407209"/>
            </a:xfrm>
            <a:prstGeom prst="rightArrow">
              <a:avLst>
                <a:gd name="adj1" fmla="val 50000"/>
                <a:gd name="adj2" fmla="val 5925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21140" y="3850228"/>
            <a:ext cx="9484386" cy="2027044"/>
            <a:chOff x="221140" y="3927646"/>
            <a:chExt cx="9484386" cy="2027044"/>
          </a:xfrm>
        </p:grpSpPr>
        <p:pic>
          <p:nvPicPr>
            <p:cNvPr id="13" name="Picture 7" descr="http://brendmama.ru/img/p/512-858-thickbox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3" t="21626" r="10967" b="20879"/>
            <a:stretch/>
          </p:blipFill>
          <p:spPr bwMode="auto">
            <a:xfrm flipH="1">
              <a:off x="3512067" y="3927646"/>
              <a:ext cx="2894375" cy="202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Workstation\Documents\Файлы Малецкая\Сайт\Раздел Франчайзинг\Фото офисов ФР\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155" y="3939271"/>
              <a:ext cx="2894371" cy="200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221140" y="4056913"/>
              <a:ext cx="2849107" cy="1768510"/>
              <a:chOff x="6156175" y="1059290"/>
              <a:chExt cx="2733153" cy="1768510"/>
            </a:xfrm>
          </p:grpSpPr>
          <p:pic>
            <p:nvPicPr>
              <p:cNvPr id="66562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50" t="19574" r="14533" b="62294"/>
              <a:stretch/>
            </p:blipFill>
            <p:spPr bwMode="auto">
              <a:xfrm>
                <a:off x="6156176" y="1059290"/>
                <a:ext cx="2733152" cy="1768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156175" y="2276872"/>
                <a:ext cx="1728193" cy="288032"/>
              </a:xfrm>
              <a:prstGeom prst="roundRect">
                <a:avLst/>
              </a:prstGeom>
              <a:noFill/>
              <a:ln w="76200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Стрелка вправо 30"/>
            <p:cNvSpPr/>
            <p:nvPr/>
          </p:nvSpPr>
          <p:spPr>
            <a:xfrm>
              <a:off x="3107355" y="4737564"/>
              <a:ext cx="404713" cy="407209"/>
            </a:xfrm>
            <a:prstGeom prst="rightArrow">
              <a:avLst>
                <a:gd name="adj1" fmla="val 50000"/>
                <a:gd name="adj2" fmla="val 5925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dirty="0"/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6406443" y="4737564"/>
              <a:ext cx="404712" cy="407209"/>
            </a:xfrm>
            <a:prstGeom prst="rightArrow">
              <a:avLst>
                <a:gd name="adj1" fmla="val 50000"/>
                <a:gd name="adj2" fmla="val 5925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78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</a:t>
            </a:r>
            <a:r>
              <a:rPr lang="ru-RU" dirty="0" smtClean="0"/>
              <a:t>проекты «</a:t>
            </a:r>
            <a:r>
              <a:rPr lang="ru-RU" dirty="0" err="1" smtClean="0"/>
              <a:t>РОССтУР</a:t>
            </a:r>
            <a:r>
              <a:rPr lang="ru-RU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station\Documents\Файлы Малецкая\Иллюстрации\Фирменные кусочки\Красн верт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4" y="1120086"/>
            <a:ext cx="2720806" cy="19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фотомонтаж_анекс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72" y="3128746"/>
            <a:ext cx="3872801" cy="32750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Франшиза РоссТур + </a:t>
            </a:r>
            <a:r>
              <a:rPr lang="en-US" dirty="0" smtClean="0"/>
              <a:t>ANEX TOUR</a:t>
            </a:r>
            <a:endParaRPr lang="ru-RU" dirty="0"/>
          </a:p>
        </p:txBody>
      </p:sp>
      <p:pic>
        <p:nvPicPr>
          <p:cNvPr id="4" name="Picture 2" descr="http://toplogos.ru/images/logo-anex-to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61" y="1215923"/>
            <a:ext cx="3588399" cy="17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люс 5"/>
          <p:cNvSpPr/>
          <p:nvPr/>
        </p:nvSpPr>
        <p:spPr>
          <a:xfrm>
            <a:off x="3996700" y="1618674"/>
            <a:ext cx="1036501" cy="936104"/>
          </a:xfrm>
          <a:prstGeom prst="mathPlu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20115" t="20469" r="9046" b="22438"/>
          <a:stretch/>
        </p:blipFill>
        <p:spPr>
          <a:xfrm>
            <a:off x="3080793" y="3153670"/>
            <a:ext cx="6964194" cy="31556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800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2482" y="1268760"/>
            <a:ext cx="8856983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Франшиза РоссТур + </a:t>
            </a:r>
            <a:r>
              <a:rPr lang="en-US" dirty="0"/>
              <a:t>ANEX TOUR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6496" y="1412776"/>
            <a:ext cx="9295033" cy="4525963"/>
          </a:xfrm>
        </p:spPr>
        <p:txBody>
          <a:bodyPr>
            <a:normAutofit fontScale="850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Новая концепция на рынке – союз сильных брендов, гарантия качества и стабильности </a:t>
            </a:r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ru-RU" altLang="ja-JP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при </a:t>
            </a:r>
            <a:r>
              <a:rPr lang="ru-RU" altLang="ja-JP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любых экономических ситуациях в стране</a:t>
            </a:r>
            <a:r>
              <a:rPr lang="ru-RU" altLang="ja-JP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1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Позиционирование </a:t>
            </a:r>
            <a:r>
              <a:rPr lang="ru-RU" altLang="ja-JP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проекта</a:t>
            </a:r>
            <a:r>
              <a:rPr lang="ru-RU" altLang="ja-JP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: единственная </a:t>
            </a:r>
            <a:r>
              <a:rPr lang="ru-RU" altLang="ja-JP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/>
            </a:r>
            <a:br>
              <a:rPr lang="ru-RU" altLang="ja-JP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ru-RU" altLang="ja-JP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ко-</a:t>
            </a:r>
            <a:r>
              <a:rPr lang="ru-RU" altLang="ja-JP" dirty="0" err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брендинговая</a:t>
            </a:r>
            <a:r>
              <a:rPr lang="ru-RU" altLang="ja-JP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altLang="ja-JP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розничная туристическая сеть.</a:t>
            </a:r>
            <a:endParaRPr lang="ru-RU" altLang="ja-JP" sz="1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Модель </a:t>
            </a:r>
            <a:r>
              <a:rPr lang="ru-RU" altLang="ja-JP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бизнеса сети: </a:t>
            </a:r>
            <a:r>
              <a:rPr lang="ru-RU" altLang="ja-JP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франшиза, 2 </a:t>
            </a:r>
            <a:r>
              <a:rPr lang="ru-RU" altLang="ja-JP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франчайзера</a:t>
            </a:r>
            <a:r>
              <a:rPr lang="ru-RU" altLang="ja-JP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Стоимость </a:t>
            </a:r>
            <a:r>
              <a:rPr lang="ru-RU" altLang="ja-JP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франшизы: </a:t>
            </a:r>
            <a:r>
              <a:rPr lang="ru-RU" altLang="ja-JP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бесплатно</a:t>
            </a:r>
            <a:r>
              <a:rPr lang="ru-RU" altLang="ja-JP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  <a:r>
              <a:rPr lang="ru-RU" altLang="ja-JP" sz="1800" dirty="0" smtClean="0"/>
              <a:t> </a:t>
            </a:r>
            <a:endParaRPr lang="ru-RU" altLang="ja-JP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Франшиза РоссТур + </a:t>
            </a:r>
            <a:r>
              <a:rPr lang="en-US" dirty="0"/>
              <a:t>ANEX TOUR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отталкиваться от условий франшизы «РоссТур», то изменения будут следующими:</a:t>
            </a:r>
            <a:endParaRPr lang="ru-RU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Оформление </a:t>
            </a:r>
            <a:r>
              <a:rPr lang="ru-RU" b="1" dirty="0" smtClean="0"/>
              <a:t>в стиле двух брендов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 smtClean="0"/>
              <a:t>Минимальный план продаж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продукту оператора </a:t>
            </a:r>
            <a:r>
              <a:rPr lang="en-US" dirty="0" smtClean="0"/>
              <a:t>ANEX TOUR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33793" y="4941170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Пример: для офисов, открытых в столице, план составит 150</a:t>
            </a:r>
            <a:r>
              <a:rPr lang="en-US" i="1" dirty="0"/>
              <a:t> </a:t>
            </a:r>
            <a:r>
              <a:rPr lang="en-US" i="1" dirty="0" err="1"/>
              <a:t>pax</a:t>
            </a:r>
            <a:r>
              <a:rPr lang="en-US" i="1" dirty="0"/>
              <a:t> </a:t>
            </a:r>
            <a:r>
              <a:rPr lang="ru-RU" i="1" dirty="0"/>
              <a:t>/ год. А это 12,5 туристов в месяц </a:t>
            </a:r>
            <a:r>
              <a:rPr lang="ru-RU" i="1" dirty="0" smtClean="0"/>
              <a:t>или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>3,13 </a:t>
            </a:r>
            <a:r>
              <a:rPr lang="ru-RU" i="1" dirty="0"/>
              <a:t>туристов в неделю.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91265" y="4883793"/>
            <a:ext cx="46102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Франшиза РоссТур + </a:t>
            </a:r>
            <a:r>
              <a:rPr lang="en-US" dirty="0"/>
              <a:t>ANEX TOUR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497" y="1268762"/>
            <a:ext cx="8915400" cy="496855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1 </a:t>
            </a:r>
            <a:r>
              <a:rPr lang="ru-RU" b="1" dirty="0"/>
              <a:t>линия, отдельный вход. </a:t>
            </a:r>
            <a:r>
              <a:rPr lang="ru-RU" dirty="0"/>
              <a:t>Расположение на пересечении крупных автомобильных и/или пешеходных потоков, крупная вывеска, видимость с улицы</a:t>
            </a:r>
            <a:r>
              <a:rPr lang="ru-RU" dirty="0" smtClean="0"/>
              <a:t>.</a:t>
            </a:r>
            <a:endParaRPr lang="en-US" dirty="0" smtClean="0"/>
          </a:p>
          <a:p>
            <a:pPr lvl="0"/>
            <a:endParaRPr lang="ru-RU" dirty="0"/>
          </a:p>
          <a:p>
            <a:pPr lvl="0"/>
            <a:r>
              <a:rPr lang="ru-RU" b="1" dirty="0"/>
              <a:t>Торговый центр. </a:t>
            </a:r>
            <a:r>
              <a:rPr lang="ru-RU" dirty="0"/>
              <a:t>Навигация по торговому центру. Возможность размещения вывески или другой наружной рекламы на фасадной части здания</a:t>
            </a:r>
            <a:r>
              <a:rPr lang="ru-RU" dirty="0" smtClean="0"/>
              <a:t>.</a:t>
            </a:r>
            <a:endParaRPr lang="en-US" dirty="0" smtClean="0"/>
          </a:p>
          <a:p>
            <a:pPr lvl="0"/>
            <a:endParaRPr lang="ru-RU" dirty="0"/>
          </a:p>
          <a:p>
            <a:pPr lvl="0"/>
            <a:r>
              <a:rPr lang="ru-RU" b="1" dirty="0"/>
              <a:t>Бизнес-центр. </a:t>
            </a:r>
            <a:r>
              <a:rPr lang="ru-RU" dirty="0"/>
              <a:t>Навигация. Возможность размещения вывески или другой наружной рекламы на фасадной части здания.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1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Франшиза РоссТур + </a:t>
            </a:r>
            <a:r>
              <a:rPr lang="en-US" dirty="0"/>
              <a:t>ANEX TOUR</a:t>
            </a:r>
            <a:endParaRPr lang="ru-RU" dirty="0"/>
          </a:p>
        </p:txBody>
      </p:sp>
      <p:pic>
        <p:nvPicPr>
          <p:cNvPr id="5122" name="Picture 2" descr="фотомонтаж_анекс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28" y="1268761"/>
            <a:ext cx="6474719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ТРЕНДЫ ТУРИСТИЧЕСКОЙ ОТРАСЛИ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8974" y="1700808"/>
            <a:ext cx="4056451" cy="18002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 smtClean="0"/>
              <a:t>info</a:t>
            </a:r>
            <a:endParaRPr lang="ru-RU" sz="12000" b="1" dirty="0"/>
          </a:p>
        </p:txBody>
      </p:sp>
    </p:spTree>
    <p:extLst>
      <p:ext uri="{BB962C8B-B14F-4D97-AF65-F5344CB8AC3E}">
        <p14:creationId xmlns:p14="http://schemas.microsoft.com/office/powerpoint/2010/main" val="38562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Франшиза РоссТур + </a:t>
            </a:r>
            <a:r>
              <a:rPr lang="en-US" dirty="0"/>
              <a:t>ANEX TOUR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0115" t="20469" r="9046" b="22438"/>
          <a:stretch/>
        </p:blipFill>
        <p:spPr>
          <a:xfrm>
            <a:off x="1" y="1484784"/>
            <a:ext cx="985268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Франшиза РоссТур + </a:t>
            </a:r>
            <a:r>
              <a:rPr lang="en-US" dirty="0"/>
              <a:t>ANEX TOUR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9599" t="19485" r="32844" b="22438"/>
          <a:stretch/>
        </p:blipFill>
        <p:spPr>
          <a:xfrm>
            <a:off x="116463" y="1107888"/>
            <a:ext cx="9595066" cy="52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Workstation\Рабочий стол\презенташки_СВАЛКА ИМИДЖЕЙ\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7329" y="980729"/>
            <a:ext cx="1248139" cy="1593597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0000" y="180000"/>
            <a:ext cx="89154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ВЕБИНАРЫ «РОССТУР»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0" t="42686" r="23207" b="45685"/>
          <a:stretch/>
        </p:blipFill>
        <p:spPr bwMode="auto">
          <a:xfrm>
            <a:off x="7694022" y="941338"/>
            <a:ext cx="1611378" cy="18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15788" r="33797" b="65536"/>
          <a:stretch>
            <a:fillRect/>
          </a:stretch>
        </p:blipFill>
        <p:spPr bwMode="auto">
          <a:xfrm>
            <a:off x="12700" y="3840455"/>
            <a:ext cx="9893300" cy="263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664968" y="4365104"/>
            <a:ext cx="1794200" cy="360040"/>
          </a:xfrm>
          <a:prstGeom prst="roundRect">
            <a:avLst/>
          </a:prstGeom>
          <a:noFill/>
          <a:ln w="76200" cmpd="thickThin">
            <a:solidFill>
              <a:srgbClr val="008D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916511" y="3068960"/>
            <a:ext cx="4060825" cy="9191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Выбираем вкладку «Вебинары»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4000847" y="1556792"/>
            <a:ext cx="3400425" cy="676275"/>
          </a:xfrm>
          <a:prstGeom prst="rightArrowCallout">
            <a:avLst>
              <a:gd name="adj1" fmla="val 25000"/>
              <a:gd name="adj2" fmla="val 25000"/>
              <a:gd name="adj3" fmla="val 36271"/>
              <a:gd name="adj4" fmla="val 79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Заходим в раздел</a:t>
            </a:r>
          </a:p>
        </p:txBody>
      </p:sp>
    </p:spTree>
    <p:extLst>
      <p:ext uri="{BB962C8B-B14F-4D97-AF65-F5344CB8AC3E}">
        <p14:creationId xmlns:p14="http://schemas.microsoft.com/office/powerpoint/2010/main" val="12234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6" y="1109888"/>
            <a:ext cx="9226906" cy="4782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502945" cy="56693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Карта присутствия «</a:t>
            </a:r>
            <a:r>
              <a:rPr lang="ru-RU" dirty="0" err="1" smtClean="0"/>
              <a:t>росстур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33991" y="1109889"/>
            <a:ext cx="609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Мы уже более чем в 220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городах России!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5476584"/>
            <a:ext cx="956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На сегодняшний день наша сеть – это 620 офисов продаж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по всей стране!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СЕТИ «РОССТУР»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268413"/>
          <a:ext cx="89154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6918" y="4786322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736" y="4714885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372" y="4572008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570" y="407194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24" y="1428736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ttp://www.ozoneeleven.com/wp-content/uploads/2010/06/21-1024x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r="9155"/>
          <a:stretch/>
        </p:blipFill>
        <p:spPr bwMode="auto">
          <a:xfrm>
            <a:off x="194472" y="1700808"/>
            <a:ext cx="5745488" cy="37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502945" cy="56693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Партнеры «РОССТУР»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65168" y="1196752"/>
            <a:ext cx="297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Франчайзи «РоссТур»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48290" y="5301208"/>
            <a:ext cx="3276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Заключили договор франчайзинга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и присоединились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к нашей большой команде!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966" y="5424322"/>
            <a:ext cx="613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Бронируют турпакеты «РоссТур» </a:t>
            </a:r>
            <a:br>
              <a:rPr lang="ru-RU" sz="1600" dirty="0" smtClean="0"/>
            </a:br>
            <a:r>
              <a:rPr lang="ru-RU" sz="1600" dirty="0" smtClean="0"/>
              <a:t>и других операторов, а также бронируют</a:t>
            </a:r>
            <a:br>
              <a:rPr lang="ru-RU" sz="1600" dirty="0" smtClean="0"/>
            </a:br>
            <a:r>
              <a:rPr lang="ru-RU" sz="1600" dirty="0" smtClean="0"/>
              <a:t>авиа </a:t>
            </a:r>
            <a:r>
              <a:rPr lang="ru-RU" sz="1600" dirty="0"/>
              <a:t>и ж/д билеты, отели по всему миру и пр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2" name="Picture 12" descr="C:\Users\Workstation\Documents\Файлы Малецкая\Иллюстрации\Фирменные кусочки\бумажный пакет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25" y="2033631"/>
            <a:ext cx="2433751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9212" y="1196752"/>
            <a:ext cx="561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Работающие по агентскому договору</a:t>
            </a:r>
          </a:p>
        </p:txBody>
      </p:sp>
    </p:spTree>
    <p:extLst>
      <p:ext uri="{BB962C8B-B14F-4D97-AF65-F5344CB8AC3E}">
        <p14:creationId xmlns:p14="http://schemas.microsoft.com/office/powerpoint/2010/main" val="11283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преимущества </a:t>
            </a:r>
            <a:r>
              <a:rPr lang="ru-RU" dirty="0"/>
              <a:t>франшизы </a:t>
            </a:r>
            <a:r>
              <a:rPr lang="ru-RU" dirty="0" smtClean="0"/>
              <a:t>«Росстур»</a:t>
            </a:r>
            <a:endParaRPr lang="en-US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72480" y="2276872"/>
            <a:ext cx="2808312" cy="2020214"/>
            <a:chOff x="179512" y="2276872"/>
            <a:chExt cx="2664296" cy="202021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79512" y="2276872"/>
              <a:ext cx="2664296" cy="2020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7" y="2928934"/>
              <a:ext cx="1113319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590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48" y="142852"/>
            <a:ext cx="8672193" cy="652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 нами вы экономите…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9018616" y="47148"/>
            <a:ext cx="851268" cy="747714"/>
            <a:chOff x="8324876" y="76176"/>
            <a:chExt cx="785786" cy="747714"/>
          </a:xfrm>
        </p:grpSpPr>
        <p:sp>
          <p:nvSpPr>
            <p:cNvPr id="7" name="Овал 6"/>
            <p:cNvSpPr/>
            <p:nvPr/>
          </p:nvSpPr>
          <p:spPr>
            <a:xfrm>
              <a:off x="8324876" y="76176"/>
              <a:ext cx="785786" cy="709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58214" y="109510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TextBox 2"/>
          <p:cNvSpPr txBox="1"/>
          <p:nvPr/>
        </p:nvSpPr>
        <p:spPr>
          <a:xfrm>
            <a:off x="259249" y="1383734"/>
            <a:ext cx="93742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ru-RU" sz="2200" b="1" dirty="0" smtClean="0"/>
              <a:t> Деньги на открытие офиса</a:t>
            </a:r>
            <a:r>
              <a:rPr lang="ru-RU" sz="2200" dirty="0" smtClean="0"/>
              <a:t>: компенсируем затраты на наружное оформление в городах численностью более 300 000 тыс.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b="1" dirty="0" smtClean="0"/>
              <a:t>2. Деньги на  рекламу</a:t>
            </a:r>
            <a:r>
              <a:rPr lang="ru-RU" sz="2200" dirty="0" smtClean="0"/>
              <a:t>. </a:t>
            </a:r>
          </a:p>
          <a:p>
            <a:pPr algn="just"/>
            <a:r>
              <a:rPr lang="ru-RU" sz="2200" dirty="0" smtClean="0"/>
              <a:t>РоссТур </a:t>
            </a:r>
            <a:r>
              <a:rPr lang="ru-RU" sz="2200" dirty="0"/>
              <a:t>– известный бренд, узнаваемый по всей стране. </a:t>
            </a:r>
            <a:r>
              <a:rPr lang="ru-RU" sz="2200" dirty="0" smtClean="0"/>
              <a:t>Большие маркетинговые </a:t>
            </a:r>
            <a:r>
              <a:rPr lang="ru-RU" sz="2200" dirty="0"/>
              <a:t>усилия прилагаются для популяризации </a:t>
            </a:r>
            <a:r>
              <a:rPr lang="ru-RU" sz="2200" dirty="0" smtClean="0"/>
              <a:t>бренда. 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 smtClean="0"/>
              <a:t>3. Время</a:t>
            </a:r>
            <a:r>
              <a:rPr lang="ru-RU" sz="2200" dirty="0" smtClean="0"/>
              <a:t>.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200" dirty="0" smtClean="0"/>
              <a:t>Вы экономите время и силы на заключение договора с отдельными операторами, так как в системе РоссТур есть все ведущие туроператоры;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200" dirty="0"/>
              <a:t>Компания предоставляет информационную и документальную базу для ведения </a:t>
            </a:r>
            <a:r>
              <a:rPr lang="ru-RU" sz="2200" dirty="0" smtClean="0"/>
              <a:t>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41488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novinka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95602">
            <a:off x="4452934" y="4929198"/>
            <a:ext cx="960304" cy="1000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54" y="1000109"/>
            <a:ext cx="451571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2600" dirty="0" smtClean="0"/>
          </a:p>
          <a:p>
            <a:endParaRPr lang="ru-RU" sz="2600" dirty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/>
            <a:endParaRPr lang="ru-RU" sz="2600" dirty="0"/>
          </a:p>
          <a:p>
            <a:pPr marL="342900" indent="-342900">
              <a:buFont typeface="Arial" charset="0"/>
              <a:buChar char="•"/>
            </a:pPr>
            <a:endParaRPr lang="ru-RU" sz="2600" dirty="0"/>
          </a:p>
          <a:p>
            <a:pPr marL="342900" indent="-342900">
              <a:buFont typeface="Arial" charset="0"/>
              <a:buChar char="•"/>
            </a:pPr>
            <a:endParaRPr lang="ru-RU" sz="2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48" y="142852"/>
            <a:ext cx="8672193" cy="652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 нами вы получаете…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9018616" y="47148"/>
            <a:ext cx="851268" cy="747714"/>
            <a:chOff x="8324876" y="76176"/>
            <a:chExt cx="785786" cy="747714"/>
          </a:xfrm>
        </p:grpSpPr>
        <p:sp>
          <p:nvSpPr>
            <p:cNvPr id="7" name="Овал 6"/>
            <p:cNvSpPr/>
            <p:nvPr/>
          </p:nvSpPr>
          <p:spPr>
            <a:xfrm>
              <a:off x="8324876" y="76176"/>
              <a:ext cx="785786" cy="709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8214" y="109510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extBox 13"/>
          <p:cNvSpPr txBox="1"/>
          <p:nvPr/>
        </p:nvSpPr>
        <p:spPr>
          <a:xfrm>
            <a:off x="238092" y="1142984"/>
            <a:ext cx="62865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Повышение доходности Вашего бизнеса за счет повышенной комиссии от операторов</a:t>
            </a:r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Снижение издержек за счет оптимизации работы офиса</a:t>
            </a:r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Обучение Вашего персонала</a:t>
            </a:r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Участие во всех акциях Компании</a:t>
            </a:r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Свой </a:t>
            </a:r>
            <a:r>
              <a:rPr lang="en-US" sz="2000" dirty="0" smtClean="0"/>
              <a:t>Call-</a:t>
            </a:r>
            <a:r>
              <a:rPr lang="ru-RU" sz="2000" dirty="0" smtClean="0"/>
              <a:t>центр в Санкт-Петербурге и Москве</a:t>
            </a:r>
          </a:p>
          <a:p>
            <a:endParaRPr lang="ru-RU" dirty="0"/>
          </a:p>
        </p:txBody>
      </p:sp>
      <p:pic>
        <p:nvPicPr>
          <p:cNvPr id="16" name="Рисунок 15" descr="Online_Educationpng_1360066376_670x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8687" y="2928935"/>
            <a:ext cx="2643206" cy="1759508"/>
          </a:xfrm>
          <a:prstGeom prst="rect">
            <a:avLst/>
          </a:prstGeom>
        </p:spPr>
      </p:pic>
      <p:pic>
        <p:nvPicPr>
          <p:cNvPr id="15" name="Рисунок 14" descr="moneytr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768" y="928670"/>
            <a:ext cx="1928826" cy="2233376"/>
          </a:xfrm>
          <a:prstGeom prst="rect">
            <a:avLst/>
          </a:prstGeom>
        </p:spPr>
      </p:pic>
      <p:pic>
        <p:nvPicPr>
          <p:cNvPr id="21" name="Рисунок 20" descr="callcenter-girls-blue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1826" y="3643314"/>
            <a:ext cx="2571768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агентствам</a:t>
            </a:r>
            <a:endParaRPr lang="ru-RU" dirty="0"/>
          </a:p>
        </p:txBody>
      </p:sp>
      <p:pic>
        <p:nvPicPr>
          <p:cNvPr id="15" name="Picture 7" descr="http://brendmama.ru/img/p/512-858-thickbo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21626" r="10967" b="20879"/>
          <a:stretch/>
        </p:blipFill>
        <p:spPr bwMode="auto">
          <a:xfrm flipH="1">
            <a:off x="4953000" y="3023508"/>
            <a:ext cx="4816192" cy="32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5187" y="1168782"/>
            <a:ext cx="8978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534275" algn="l"/>
              </a:tabLst>
            </a:pPr>
            <a:r>
              <a:rPr lang="ru-RU" sz="2000" b="1" dirty="0" smtClean="0"/>
              <a:t>Лояльность к сети «РоссТур»	ДА!</a:t>
            </a:r>
          </a:p>
          <a:p>
            <a:pPr>
              <a:tabLst>
                <a:tab pos="7534275" algn="l"/>
              </a:tabLst>
            </a:pPr>
            <a:r>
              <a:rPr lang="ru-RU" sz="2000" b="1" dirty="0" smtClean="0"/>
              <a:t>Желание зарабатывать деньги	ДА!</a:t>
            </a:r>
          </a:p>
          <a:p>
            <a:pPr>
              <a:tabLst>
                <a:tab pos="7534275" algn="l"/>
              </a:tabLst>
            </a:pPr>
            <a:r>
              <a:rPr lang="ru-RU" sz="2000" b="1" dirty="0" smtClean="0"/>
              <a:t>Готовность брать на себя ответственность	ДА!</a:t>
            </a:r>
          </a:p>
          <a:p>
            <a:pPr>
              <a:tabLst>
                <a:tab pos="7534275" algn="l"/>
              </a:tabLst>
            </a:pPr>
            <a:r>
              <a:rPr lang="ru-RU" sz="2000" b="1" dirty="0" smtClean="0"/>
              <a:t>Наличие офиса на первой линии	ДА!</a:t>
            </a:r>
            <a:endParaRPr lang="ru-RU" sz="2000" b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033120" y="1288378"/>
            <a:ext cx="1769456" cy="1132511"/>
            <a:chOff x="6228184" y="1484784"/>
            <a:chExt cx="1584176" cy="1132511"/>
          </a:xfrm>
        </p:grpSpPr>
        <p:sp>
          <p:nvSpPr>
            <p:cNvPr id="18" name="Стрелка вправо 17"/>
            <p:cNvSpPr/>
            <p:nvPr/>
          </p:nvSpPr>
          <p:spPr>
            <a:xfrm>
              <a:off x="6228184" y="1484784"/>
              <a:ext cx="158417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6228184" y="2401271"/>
              <a:ext cx="158417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6228184" y="2095776"/>
              <a:ext cx="158417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6228184" y="1790280"/>
              <a:ext cx="158417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Rectangle 3"/>
          <p:cNvSpPr/>
          <p:nvPr/>
        </p:nvSpPr>
        <p:spPr>
          <a:xfrm>
            <a:off x="295187" y="3939058"/>
            <a:ext cx="4296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Достаточно иметь </a:t>
            </a:r>
            <a:br>
              <a:rPr lang="ru-RU" sz="2000" dirty="0" smtClean="0"/>
            </a:br>
            <a:r>
              <a:rPr lang="ru-RU" sz="2000" dirty="0" smtClean="0"/>
              <a:t>в собственности </a:t>
            </a:r>
            <a:br>
              <a:rPr lang="ru-RU" sz="2000" dirty="0" smtClean="0"/>
            </a:br>
            <a:r>
              <a:rPr lang="ru-RU" sz="2000" dirty="0" smtClean="0"/>
              <a:t>или на условиях аренды торговое помещение, удовлетворяющее требованиям «РоссТур»!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862107" y="2502461"/>
            <a:ext cx="980818" cy="1930769"/>
          </a:xfrm>
          <a:prstGeom prst="rightArrow">
            <a:avLst>
              <a:gd name="adj1" fmla="val 50000"/>
              <a:gd name="adj2" fmla="val 59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128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sstour">
  <a:themeElements>
    <a:clrScheme name="rosstour">
      <a:dk1>
        <a:srgbClr val="151515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002060"/>
      </a:accent2>
      <a:accent3>
        <a:srgbClr val="C2C2C2"/>
      </a:accent3>
      <a:accent4>
        <a:srgbClr val="6C6C6C"/>
      </a:accent4>
      <a:accent5>
        <a:srgbClr val="595959"/>
      </a:accent5>
      <a:accent6>
        <a:srgbClr val="00CC00"/>
      </a:accent6>
      <a:hlink>
        <a:srgbClr val="000099"/>
      </a:hlink>
      <a:folHlink>
        <a:srgbClr val="5F0060"/>
      </a:folHlink>
    </a:clrScheme>
    <a:fontScheme name="rossto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rosstour</Template>
  <TotalTime>9480</TotalTime>
  <Words>519</Words>
  <Application>Microsoft Office PowerPoint</Application>
  <PresentationFormat>Лист A4 (210x297 мм)</PresentationFormat>
  <Paragraphs>126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Segoe UI</vt:lpstr>
      <vt:lpstr>Wingdings</vt:lpstr>
      <vt:lpstr>rosstour</vt:lpstr>
      <vt:lpstr>содержание</vt:lpstr>
      <vt:lpstr>ТРЕНДЫ ТУРИСТИЧЕСКОЙ ОТРАСЛИ</vt:lpstr>
      <vt:lpstr>Карта присутствия «росстур»</vt:lpstr>
      <vt:lpstr>РОСТ СЕТИ «РОССТУР»</vt:lpstr>
      <vt:lpstr>Партнеры «РОССТУР»</vt:lpstr>
      <vt:lpstr>преимущества франшизы «Росстур»</vt:lpstr>
      <vt:lpstr>С нами вы экономите…</vt:lpstr>
      <vt:lpstr>С нами вы получаете…</vt:lpstr>
      <vt:lpstr>Требования к агентствам</vt:lpstr>
      <vt:lpstr>Франшиза «РоссТур» </vt:lpstr>
      <vt:lpstr>Франшиза «РоссТур» </vt:lpstr>
      <vt:lpstr>Программа лояльности</vt:lpstr>
      <vt:lpstr>3 шага и вы франчайзи «РОССТУР»!</vt:lpstr>
      <vt:lpstr>новые проекты «РОССтУР»</vt:lpstr>
      <vt:lpstr>Франшиза РоссТур + ANEX TOUR</vt:lpstr>
      <vt:lpstr>Франшиза РоссТур + ANEX TOUR</vt:lpstr>
      <vt:lpstr>Франшиза РоссТур + ANEX TOUR</vt:lpstr>
      <vt:lpstr>Франшиза РоссТур + ANEX TOUR</vt:lpstr>
      <vt:lpstr>Франшиза РоссТур + ANEX TOUR</vt:lpstr>
      <vt:lpstr>Франшиза РоссТур + ANEX TOUR</vt:lpstr>
      <vt:lpstr>Франшиза РоссТур + ANEX TOUR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НАМИ ПО ПУТИ!</dc:title>
  <dc:creator>Mariya</dc:creator>
  <cp:lastModifiedBy>M11-USER</cp:lastModifiedBy>
  <cp:revision>377</cp:revision>
  <dcterms:created xsi:type="dcterms:W3CDTF">2013-03-14T23:28:56Z</dcterms:created>
  <dcterms:modified xsi:type="dcterms:W3CDTF">2015-06-15T06:44:15Z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