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08" r:id="rId3"/>
    <p:sldId id="299" r:id="rId4"/>
    <p:sldId id="307" r:id="rId5"/>
    <p:sldId id="309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21" r:id="rId14"/>
    <p:sldId id="318" r:id="rId15"/>
    <p:sldId id="320" r:id="rId16"/>
    <p:sldId id="30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3016"/>
    <a:srgbClr val="EDB11B"/>
    <a:srgbClr val="D2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A4C56-26D3-45BF-9C85-E846B507DF3A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F8AFC-173C-46D6-BC05-4A8F922C4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0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20DB-2036-4BFE-B527-89244C792913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D7E-F991-40AD-BB7D-39AA0B2F54BB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FF55-9859-4FB0-AA96-7D5184255FB8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4CBF-8A86-4167-B8D7-0471FC708411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5B3C-B54B-4B46-9F76-B821424C8279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16B3-C334-443F-B33A-773F663AC34B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42EED-D3D9-422E-A861-D63BD29E9D0B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0A9DD-676C-47B4-8348-2F4CCD4B72FA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5052-36F4-4BDB-B70F-298A24C5B9AC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2010-2FF2-4081-BE81-CD3364B1551E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826C-BFA5-4FC0-A1FA-69F9B24CD670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E259-53EB-4C4D-8535-1E2D0EFAEE6A}" type="datetime1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B48A-534F-420F-91C4-FBB65BB87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iyama.ru/" TargetMode="External"/><Relationship Id="rId5" Type="http://schemas.openxmlformats.org/officeDocument/2006/relationships/hyperlink" Target="mailto:franshisa@niyama.ru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exp=1&amp;text=facebook&amp;img_url=www.pss.spb.ru/files/constr_2011/facebook.png&amp;pos=10&amp;rpt=simage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12" Type="http://schemas.openxmlformats.org/officeDocument/2006/relationships/hyperlink" Target="http://images.yandex.ru/yandsearch?imgexp=1&amp;text=%D0%B2%20%D0%BA%D0%BE%D0%BD%D1%82%D0%B0%D0%BA%D1%82%D0%B5&amp;img_url=img1.liveinternet.ru/images/attach/c/2/71/77/71077411_1298404171_253280.jpg&amp;pos=1&amp;rpt=simag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image" Target="../media/image15.jpeg"/><Relationship Id="rId10" Type="http://schemas.openxmlformats.org/officeDocument/2006/relationships/hyperlink" Target="http://images.yandex.ru/yandsearch?imgexp=1&amp;text=%D0%BE%D0%B4%D0%BD%D0%BE%D0%BA%D0%BB%D0%B0%D1%81%D1%81%D0%BD%D0%B8%D0%BA.%D1%80%D1%83&amp;img_url=www.stihi.ru/pics/2010/11/15/6198.jpg&amp;pos=1&amp;rpt=simage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12.jpeg"/><Relationship Id="rId14" Type="http://schemas.openxmlformats.org/officeDocument/2006/relationships/hyperlink" Target="http://images.yandex.ru/yandsearch?imgexp=1&amp;text=%D1%82%D0%B2%D0%B8%D1%82%D1%82%D0%B5%D1%80&amp;img_url=www.theurbangent.com/wp-content/uploads/2010/11/Twitter-Button1.png&amp;pos=3&amp;rpt=sim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75109" cy="137482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41277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ценителей успешного бизнеса -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вкусный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франчайзинг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от «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Нияма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5.5.080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492896"/>
            <a:ext cx="5040560" cy="3351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Условия работы.</a:t>
            </a:r>
            <a:endParaRPr lang="ru-RU" sz="2400" dirty="0"/>
          </a:p>
        </p:txBody>
      </p:sp>
      <p:graphicFrame>
        <p:nvGraphicFramePr>
          <p:cNvPr id="1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21429"/>
              </p:ext>
            </p:extLst>
          </p:nvPr>
        </p:nvGraphicFramePr>
        <p:xfrm>
          <a:off x="179512" y="764704"/>
          <a:ext cx="8568952" cy="45139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312"/>
                <a:gridCol w="5760640"/>
              </a:tblGrid>
              <a:tr h="356769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Параметры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Условия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95867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Территория предоставления франшизы*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Вся территория России, кроме Москвы и ближайшего Подмосковья. А также ближнее и дальнее зарубежье.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95867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Предоставление эксклюзивных прав на город или регион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Предоставление таких прав возможно</a:t>
                      </a:r>
                      <a:r>
                        <a:rPr lang="ru-RU" sz="105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при условии подписания дополнительного соглашения с обязательством и графиком открытия в регионе оговоренного количества ресторанов.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Тип заключаемого договора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Договор коммерческой концессии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Срок заключения договора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5-10 лет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Государственная регистрация договоров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За счет </a:t>
                      </a:r>
                      <a:r>
                        <a:rPr lang="ru-RU" sz="1050" b="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франчайзера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Первоначальный взнос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ru-RU" sz="1050" b="0" kern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 5</a:t>
                      </a:r>
                      <a:r>
                        <a:rPr lang="ru-RU" sz="1050" b="0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00</a:t>
                      </a: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 000 </a:t>
                      </a:r>
                      <a:r>
                        <a:rPr lang="ru-RU" sz="1050" b="0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рублей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Роялти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6%</a:t>
                      </a: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 000 рублей, с трехмесячным льготным начальным периодом.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Специальные условия для первых </a:t>
                      </a:r>
                      <a:r>
                        <a:rPr lang="ru-RU" sz="1050" b="0" kern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франчайзи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Для первых </a:t>
                      </a:r>
                      <a:r>
                        <a:rPr lang="ru-RU" sz="1050" b="0" kern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франчайзи</a:t>
                      </a: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 устанавливаются специальные условия – первоначальный взнос 1 500 000 рублей, ежемесячные платежи 150 000 рублей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Дополнительные финансовые услуги  для </a:t>
                      </a:r>
                      <a:r>
                        <a:rPr lang="ru-RU" sz="1050" b="0" kern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франчайзи</a:t>
                      </a: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Предоставляется право пользования корпоративными скидками у имеющихся поставщиков оборудования, мебели, посуды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7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Отчетность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Ежемесячный отчет о финансовых показателях, продажах отдельных блюд и выдаче дисконтных карт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1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Особые условия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Ресторан обязан тратить не менее 2% выручки на местную рекламу.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В ресторане должна быть обязательно установлена система видеонаблюдения с передачей изображения через Интернет </a:t>
                      </a:r>
                      <a:r>
                        <a:rPr lang="ru-RU" sz="1050" b="0" kern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франчайзеру</a:t>
                      </a:r>
                      <a:r>
                        <a:rPr lang="ru-RU" sz="1050" b="0" kern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"/>
                        </a:rPr>
                        <a:t>.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51520" y="5517232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*Для инвесторов, располагающих средствами и желающих открыть ресторан, но не  имеющих помещения,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ООО «Нияма» готово подобрать подходящие площадки  для размещения ресторана в регионах России.</a:t>
            </a:r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Схема взаимодействия.</a:t>
            </a:r>
            <a:endParaRPr lang="ru-RU" sz="2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55576" y="1412776"/>
          <a:ext cx="7272808" cy="35821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8632"/>
                <a:gridCol w="5294176"/>
              </a:tblGrid>
              <a:tr h="381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Условия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81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Разработка технологического проекта кухни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Полный технологический проект кухни и бара выполняет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франчайзер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, без дополнительной оплаты.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Разработка дизайн проекта ресторана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Разработку дизайна помещения и авторский надзор при ремонте осуществляет назначенная компания. Эта работа оплачивается дополнительно.</a:t>
                      </a:r>
                      <a:endParaRPr lang="ru-RU" sz="105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116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Закупки мебели для зала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Приобретается у местного поставщика в соответствии с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дизайн-проектом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,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франчайзи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обязан согласовывать все закупки мебели 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116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Технологическое оборудование для кухни и бара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Технологическое оборудование можно приобретать у любого поставщика в соответствии с технологическим проектом и при необходимости, согласовывая изменения. 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116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Гостевая посуда и аксессуары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Приобретается у местного поставщика,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франчайзи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обязан согласовывать все закупки посуды и аксессуаров.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59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Предметы декора и оборудования зала 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Разрешается приобретать у любого поставщика в соответствии с дизайн проектом.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116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Изготовление вывески и других рекламных материалов (меню,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флаеры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, объявления)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Изготовление всей рекламной продукции необходимо заказывать местным компаниям, предварительно согласовав дизайн с отделом маркетинга  Нияма.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Схема взаимодействия.</a:t>
            </a:r>
            <a:endParaRPr lang="ru-RU" sz="24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91253"/>
              </p:ext>
            </p:extLst>
          </p:nvPr>
        </p:nvGraphicFramePr>
        <p:xfrm>
          <a:off x="611560" y="1628800"/>
          <a:ext cx="7920880" cy="29425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54946"/>
                <a:gridCol w="5765934"/>
              </a:tblGrid>
              <a:tr h="405116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Параметры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Условия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116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Обучение персонала ресторана в учебном центре сети и стажировки в существующих ресторанах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Обязательно для управляющего, шеф- повара, менеджеров, бар-менеджера. Обучение бесплатное, но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франчайзи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оплачивает проезд и проживание в Москве.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23422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Команда открытия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При открытии на один месяц в ресторан </a:t>
                      </a:r>
                      <a:r>
                        <a:rPr lang="ru-RU" sz="1050" kern="12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направляется команда 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открытия, которая осуществляет финальную настройку оборудования, обучение и аттестацию на месте линейного персонала ресторана, сопровождение работы ресторана в первое время. Работа группы бесплатна, но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франчайзи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оплачивает проезд и проживание входящих в нее специалистов в своем городе.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59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Закупки продуктов для ресторана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Все закупки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франчайзи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осуществляет самостоятельно у местных поставщиков.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116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Расходные фирменные материалы (форма, пакеты для доставки, упаковка палочек и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тп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.) 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Назначенные поставщики, изготавливающие расходные материалы для всей сети.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5963"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Дисконтные карты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Приобретаются у </a:t>
                      </a:r>
                      <a:r>
                        <a:rPr lang="ru-RU" sz="1050" kern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франчайзера</a:t>
                      </a:r>
                      <a:r>
                        <a:rPr lang="ru-RU" sz="105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Франшиза. Экономика.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12160" y="4653136"/>
            <a:ext cx="18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Нияма в цифрах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1124744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Сеть успешно развивается и демонстрирует высокие экономические показатели.</a:t>
            </a:r>
            <a:endParaRPr lang="ru-RU" sz="1600" dirty="0"/>
          </a:p>
        </p:txBody>
      </p:sp>
      <p:pic>
        <p:nvPicPr>
          <p:cNvPr id="4" name="Picture 2" descr="C:\Documents and Settings\TruhanovaSU\Рабочий стол\400рол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58519"/>
            <a:ext cx="4176463" cy="29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9512" y="1556792"/>
            <a:ext cx="4896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Инвестиции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франчайзи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для открытия ресторана «Нияма» составят: 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1,5 млн.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рублей - первоначальный взнос за право использования франшизы.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млн.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рублей - инвестиции в ремонт, оборудование и начало работы ресторана. 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Срок окупаемости инвестиций составляет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1,5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-2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года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Срок предоставления прав на франшизу –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5-10 лет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Франшиза. Экономика.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908720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Приведенный пример описывает ориентировочные инвестиции, необходимые для открытия ресторана площадью 300 кв. м.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Инвестиции в материальные активы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1412776"/>
            <a:ext cx="3675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Инвестиции в нематериальные активы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65104" y="1787520"/>
            <a:ext cx="4590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Общий объем первоначальных инвестиций, необходимый для открытия ресторана, в зависимости от площади и требуемого торговым центром обеспечительного взноса по арендной плате составляет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от </a:t>
            </a: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10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 до 1</a:t>
            </a: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4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 млн. рублей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.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Численность персонала ресторана при круглосуточной работе составляет </a:t>
            </a: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40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-</a:t>
            </a:r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5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0 человек.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158041"/>
              </p:ext>
            </p:extLst>
          </p:nvPr>
        </p:nvGraphicFramePr>
        <p:xfrm>
          <a:off x="251520" y="1772816"/>
          <a:ext cx="3960440" cy="27165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63418"/>
                <a:gridCol w="1297022"/>
              </a:tblGrid>
              <a:tr h="388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Расходы на помещение (депозит, аренда)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   500 000,00р.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Строительные работы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4 000 000,00р.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Дизайн и оформление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1 200 000,00р.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Мебель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   600 000,00р.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Дополнительная инженерия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1 200 000,00р. 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Оборудование и </a:t>
                      </a:r>
                      <a:r>
                        <a:rPr lang="ru-RU" sz="10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малоценка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1 850 000,00р. 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Реклама и маркетинг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1 000 000,00р. 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Расходы на персонал (поиск, </a:t>
                      </a:r>
                      <a:r>
                        <a:rPr lang="ru-RU" sz="10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з.п</a:t>
                      </a: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.)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   600 000,00р. 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Юридические расходы (оформление разрешительной документации)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   250 000,00р.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Прочие работы и расходы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    300 000,00р. 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Паушальный взнос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  1 500 000,00р.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 13 000 000,00р.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7665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2847" y="404664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Франшиза. Экономика.</a:t>
            </a:r>
            <a:endParaRPr lang="ru-RU" sz="2400" dirty="0"/>
          </a:p>
        </p:txBody>
      </p:sp>
      <p:graphicFrame>
        <p:nvGraphicFramePr>
          <p:cNvPr id="2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674970"/>
              </p:ext>
            </p:extLst>
          </p:nvPr>
        </p:nvGraphicFramePr>
        <p:xfrm>
          <a:off x="3995937" y="1628800"/>
          <a:ext cx="5148063" cy="12121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1135"/>
                <a:gridCol w="785169"/>
                <a:gridCol w="1728192"/>
                <a:gridCol w="683567"/>
              </a:tblGrid>
              <a:tr h="32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Площадь ресторана, м</a:t>
                      </a:r>
                      <a:r>
                        <a:rPr lang="ru-RU" sz="1050" b="0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2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300</a:t>
                      </a:r>
                      <a:endParaRPr lang="ru-RU" sz="1050" b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Количество посадочных мест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120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Арендная ставка за м</a:t>
                      </a:r>
                      <a:r>
                        <a:rPr lang="ru-RU" sz="1050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2</a:t>
                      </a: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 в месяц, руб.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2</a:t>
                      </a:r>
                      <a:r>
                        <a:rPr lang="en-US" sz="10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1</a:t>
                      </a:r>
                      <a:r>
                        <a:rPr lang="ru-RU" sz="10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00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Средний чек (на 2-х человек с алкоголем), руб.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1000</a:t>
                      </a:r>
                      <a:endParaRPr lang="ru-RU" sz="105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Общий объем инвестиций, руб.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13 000 000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Количество чеков в день</a:t>
                      </a:r>
                      <a:endParaRPr lang="ru-RU" sz="105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170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Срок амортизации оборудования, мес.</a:t>
                      </a:r>
                      <a:endParaRPr lang="ru-RU" sz="105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60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Выручка в месяц, руб.:</a:t>
                      </a:r>
                      <a:endParaRPr lang="ru-RU" sz="105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5</a:t>
                      </a:r>
                      <a:r>
                        <a:rPr lang="en-US" sz="105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000</a:t>
                      </a:r>
                      <a:r>
                        <a:rPr lang="en-US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Arial CYR"/>
                        </a:rPr>
                        <a:t>000</a:t>
                      </a:r>
                      <a:endParaRPr lang="ru-RU" sz="10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51520" y="836712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Примерный расчет*. 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04490" y="3573016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*Приведенные экономические показатели работы ресторана являются ориентировочными, приведены для справки и рассчитаны, исходя из опыта работы собственных ресторанов </a:t>
            </a:r>
            <a:r>
              <a:rPr lang="ru-RU" sz="800" i="1" dirty="0" err="1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франчайзера</a:t>
            </a:r>
            <a:r>
              <a:rPr lang="ru-RU" sz="8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. Экономический результат работы каждого </a:t>
            </a:r>
            <a:r>
              <a:rPr lang="ru-RU" sz="800" i="1" dirty="0" err="1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франчайзингового</a:t>
            </a:r>
            <a:r>
              <a:rPr lang="ru-RU" sz="8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 ресторана зависит от его местоположения, усилий </a:t>
            </a:r>
            <a:r>
              <a:rPr lang="ru-RU" sz="800" i="1" dirty="0" err="1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франчайзи</a:t>
            </a:r>
            <a:r>
              <a:rPr lang="ru-RU" sz="800" i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 и содержит в себе предпринимательские риски.</a:t>
            </a:r>
            <a:endParaRPr lang="ru-RU" sz="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4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251503"/>
              </p:ext>
            </p:extLst>
          </p:nvPr>
        </p:nvGraphicFramePr>
        <p:xfrm>
          <a:off x="432892" y="1198007"/>
          <a:ext cx="3348372" cy="38434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1135"/>
                <a:gridCol w="785169"/>
                <a:gridCol w="612068"/>
              </a:tblGrid>
              <a:tr h="2520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Расходы</a:t>
                      </a: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 рублях</a:t>
                      </a: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 от выручки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Арендные платежи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625000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12,5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Закупки продуктов и напитков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1415000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28,3</a:t>
                      </a:r>
                      <a:endParaRPr lang="ru-RU" sz="105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Хоз.товары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70000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1,4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Заработная плата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700000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Коммунальные платежи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100000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Амортизация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80000</a:t>
                      </a:r>
                      <a:endParaRPr lang="ru-RU" sz="105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1,6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Роялти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150000</a:t>
                      </a:r>
                      <a:endParaRPr lang="ru-RU" sz="105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Реклама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100000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Проч.расходы</a:t>
                      </a:r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(доставка, связь, транспорт, непредвиденные расходы)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80000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1,6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Налоги с фонда оплаты труда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300000</a:t>
                      </a:r>
                      <a:endParaRPr lang="ru-RU" sz="105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6,0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Налог на прибыль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210000</a:t>
                      </a:r>
                      <a:endParaRPr lang="ru-RU" sz="1050" b="0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4,1</a:t>
                      </a:r>
                      <a:endParaRPr lang="ru-RU" sz="105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Чистая прибыль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1170000</a:t>
                      </a:r>
                      <a:endParaRPr lang="ru-RU" sz="1050" b="1" i="0" u="none" strike="noStrike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23,5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202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Расчетный срок окупаемости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1,5-2 года</a:t>
                      </a:r>
                      <a:endParaRPr lang="ru-RU" sz="105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87424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396552" y="0"/>
            <a:ext cx="77403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-171400"/>
            <a:ext cx="3456384" cy="103864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39552" y="69269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Благодарим за проявленный интерес и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надеемся на дальнейшее сотрудничество!</a:t>
            </a:r>
          </a:p>
        </p:txBody>
      </p:sp>
      <p:pic>
        <p:nvPicPr>
          <p:cNvPr id="12" name="Рисунок 11" descr="x_1d216a2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700808"/>
            <a:ext cx="5779616" cy="24879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51720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На все интересующие вопросы рад ответить Директор по </a:t>
            </a:r>
            <a:r>
              <a:rPr lang="ru-RU" dirty="0" smtClean="0"/>
              <a:t>продажам франшизы</a:t>
            </a:r>
            <a:endParaRPr lang="ru-RU" dirty="0" smtClean="0"/>
          </a:p>
          <a:p>
            <a:pPr algn="ctr"/>
            <a:r>
              <a:rPr lang="ru-RU" dirty="0" smtClean="0"/>
              <a:t>Армаис Сергеевич Арутюнян</a:t>
            </a:r>
          </a:p>
          <a:p>
            <a:pPr algn="ctr"/>
            <a:r>
              <a:rPr lang="en-US" dirty="0" smtClean="0">
                <a:hlinkClick r:id="rId5"/>
              </a:rPr>
              <a:t>franshisa@niyama.ru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тел.: + 7 (926) </a:t>
            </a:r>
            <a:r>
              <a:rPr lang="ru-RU" dirty="0" smtClean="0"/>
              <a:t>144-05-28</a:t>
            </a:r>
            <a:endParaRPr lang="ru-RU" dirty="0" smtClean="0"/>
          </a:p>
          <a:p>
            <a:pPr algn="ctr"/>
            <a:r>
              <a:rPr lang="en-US" dirty="0" smtClean="0">
                <a:hlinkClick r:id="rId6"/>
              </a:rPr>
              <a:t>www.niyama.ru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Почему именно японская кухня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412776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Японская кухня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ставшая популярной во всем мире,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является образцом правильного питания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Идея правильного питания, помноженная на необычный вкус блюд и тягу к экзотике, стала основой популярности японской кухни в России. Фактически, японская кухня занимает второе место по популярности после привычной русской, и продолжает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демонстрировать завидные темпы роста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Среди любителей японской кухни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: «белые воротнички» приходят на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бизнес-ланчи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школьники и студенты посещают заведения после учебы и в выходные дни, приверженцы здорового питания считаются завсегдатаями заведений с японской кухней и, наконец, сегмент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бизнес-элиты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остается верным своим пристрастиям.</a:t>
            </a:r>
          </a:p>
          <a:p>
            <a:pPr algn="just">
              <a:buFont typeface="Wingdings" pitchFamily="2" charset="2"/>
              <a:buChar char="v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Благодаря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высокой рентабельности данного бизнеса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все большее число инвесторов рассматривает японские рестораны в качестве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выгодного вложения средств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что объясняется низкой себестоимостью исходных продуктов при высокой отпускной цене.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484784"/>
            <a:ext cx="5544616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российском рынке бренд «Нияма» был создан в 2002 году. Уже в ноябре 2003 года открылся первый ресторан, который располагается в ТЦ «Трамплин» (м. Молодежная), положивший начало развитию сети.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сегодняшний день сеть японских ресторанов «Нияма» – это стремительно развивающаяся сеть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заведений в пределах г. Москвы и области.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мае 2011 года по франшизе открылся первый ресторан в г. Чита, а следом  - ресторан в г. Тверь</a:t>
            </a:r>
            <a:r>
              <a:rPr lang="ru-RU" sz="1600" dirty="0" smtClean="0">
                <a:solidFill>
                  <a:srgbClr val="5E3016"/>
                </a:solidFill>
              </a:rPr>
              <a:t>.</a:t>
            </a:r>
            <a:r>
              <a:rPr lang="ru-RU" sz="1600" dirty="0" smtClean="0">
                <a:solidFill>
                  <a:srgbClr val="5E3016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solidFill>
                <a:srgbClr val="5E3016"/>
              </a:solidFill>
              <a:ea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Целевая аудитория «Нияма» - молодые  люди, преимущественно женщины (более 65 %)  в возрасте 16-35 лет с активной жизненной позицией,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доход которых средний и выше среднего. </a:t>
            </a:r>
          </a:p>
          <a:p>
            <a:pPr algn="just">
              <a:buFont typeface="Wingdings" pitchFamily="2" charset="2"/>
              <a:buChar char="v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79512" y="116632"/>
            <a:ext cx="5245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 сети японских ресторанов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Нияма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»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980728"/>
            <a:ext cx="26479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Конкурентные преимущества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98072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Конкурентоспособное меню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Широкий ассортимент блюд и напитков.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Все блюда готовятся только по заказам гостей, понятия «предварительное приготовление блюд» в нашей сети не существует. Причем суши и роллы готовятся в суши-баре на виду у гостей.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Основное меню по стандартам сети обновляется два раза в год.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Используется  собственный оригинальный рецепт приготовления риса.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Практикуется  тщательный контроль температуры подаваемых блюд.</a:t>
            </a:r>
          </a:p>
        </p:txBody>
      </p:sp>
      <p:pic>
        <p:nvPicPr>
          <p:cNvPr id="3074" name="Picture 2" descr="http://behance.vo.llnwd.net/profiles15/1326769/projects/4477759/09d461860faedb8ac026d12e09991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08920"/>
            <a:ext cx="2440976" cy="1944216"/>
          </a:xfrm>
          <a:prstGeom prst="rect">
            <a:avLst/>
          </a:prstGeom>
          <a:noFill/>
        </p:spPr>
      </p:pic>
      <p:pic>
        <p:nvPicPr>
          <p:cNvPr id="3076" name="Picture 4" descr="http://behance.vo.llnwd.net/profiles15/1326769/projects/4477759/94073440c51e91249b43e3dcda4579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924944"/>
            <a:ext cx="3943628" cy="3141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Конкурентные преимущества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556792"/>
            <a:ext cx="54726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Стандарты качества и высокий уровень обслуживания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«Нияма» – единственная сеть, в которой в режиме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онлайн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можно обратиться в службу качества.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Сеть ресторанов «Нияма» располагает собственным учебным центром, где ключевые сотрудники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франчайзингового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ресторана проходят первичное обучение технологиям работы сети.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Дополнительные возможности увеличения продаж</a:t>
            </a:r>
            <a:endParaRPr lang="ru-RU" sz="16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Доставка готовых блюд курьерами, продажа готовых суши в выносных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суши-барах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фудкортах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торговых центров;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Регулярные специальные  предложения.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92696"/>
            <a:ext cx="2493640" cy="397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Конкурентные преимущества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2687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Сеть японских ресторанов «Нияма» - высокотехнологичное предприятие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, использующее современные системы автоматизации работы и учета продаж. Информационная система построена на основе программы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Keeper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Для хранения информации о блюдах используется программа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Store House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/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«Нияма» серьезно занимается продвижением своего бренда.</a:t>
            </a:r>
          </a:p>
        </p:txBody>
      </p:sp>
      <p:pic>
        <p:nvPicPr>
          <p:cNvPr id="13" name="Рисунок 12" descr="взятие се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276872"/>
            <a:ext cx="1668016" cy="2725538"/>
          </a:xfrm>
          <a:prstGeom prst="rect">
            <a:avLst/>
          </a:prstGeom>
        </p:spPr>
      </p:pic>
      <p:pic>
        <p:nvPicPr>
          <p:cNvPr id="15" name="Рисунок 14" descr="TT_birthday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068960"/>
            <a:ext cx="1584176" cy="2524121"/>
          </a:xfrm>
          <a:prstGeom prst="rect">
            <a:avLst/>
          </a:prstGeom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26764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1720" y="45811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Рекламные кампании на радио и в социальных сетях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 descr="http://im2-tub-ru.yandex.net/i?id=118917750-28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301208"/>
            <a:ext cx="576064" cy="576064"/>
          </a:xfrm>
          <a:prstGeom prst="rect">
            <a:avLst/>
          </a:prstGeom>
          <a:noFill/>
        </p:spPr>
      </p:pic>
      <p:pic>
        <p:nvPicPr>
          <p:cNvPr id="32772" name="Picture 4" descr="http://im3-tub-ru.yandex.net/i?id=132108299-24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784" y="5157192"/>
            <a:ext cx="1152128" cy="864096"/>
          </a:xfrm>
          <a:prstGeom prst="rect">
            <a:avLst/>
          </a:prstGeom>
          <a:noFill/>
        </p:spPr>
      </p:pic>
      <p:pic>
        <p:nvPicPr>
          <p:cNvPr id="32774" name="Picture 6" descr="http://im7-tub-ru.yandex.net/i?id=461721573-41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5085184"/>
            <a:ext cx="1368152" cy="1026114"/>
          </a:xfrm>
          <a:prstGeom prst="rect">
            <a:avLst/>
          </a:prstGeom>
          <a:noFill/>
        </p:spPr>
      </p:pic>
      <p:pic>
        <p:nvPicPr>
          <p:cNvPr id="32776" name="Picture 8" descr="http://im7-tub-ru.yandex.net/i?id=319362763-66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80112" y="5229200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Франчайзи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Поддержка.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340768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Разработка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проекта ресторана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. 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Консультационная  поддержка при производстве строительных и отделочных работ. 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Помощь при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оформлении разрешительной документации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Обучение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 персонала ресторана.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Выезд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группы открытия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 для запуска ресторана.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Руководство по управлению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 рестораном.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Рекламная поддержка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 на федеральном уровне.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11663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Франчайзи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Поддержка.</a:t>
            </a:r>
            <a:endParaRPr lang="ru-RU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33264"/>
            <a:ext cx="4228778" cy="422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4877" y="1700808"/>
            <a:ext cx="4868547" cy="32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6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48A-534F-420F-91C4-FBB65BB87D1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404665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628800"/>
            <a:ext cx="30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pPr>
              <a:buBlip>
                <a:blip r:embed="rId3"/>
              </a:buBlip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3942347"/>
            <a:ext cx="417646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sz="10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2" descr="\\Storage\storage\Отдел рекламмы\ФИРМЕННЫЙ СТИЛЬ\лого\niyama-logo-бел-20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5145" cy="6926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9512" y="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Требования к партнеру.</a:t>
            </a:r>
            <a:endParaRPr lang="ru-RU" sz="2400" dirty="0"/>
          </a:p>
        </p:txBody>
      </p:sp>
      <p:graphicFrame>
        <p:nvGraphicFramePr>
          <p:cNvPr id="13" name="Содержимое 4"/>
          <p:cNvGraphicFramePr>
            <a:graphicFrameLocks/>
          </p:cNvGraphicFramePr>
          <p:nvPr/>
        </p:nvGraphicFramePr>
        <p:xfrm>
          <a:off x="467544" y="1124744"/>
          <a:ext cx="7992888" cy="40103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6584"/>
                <a:gridCol w="5216304"/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Параметры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Требования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12293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Место нахождения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Город с населением не менее 300000 человек, с высокой деловой активностью, положительной динамикой доходов, наличием современной инфраструктуры торговых центров и сформировавшимся ресторанным рынком.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712293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Расположение ресторана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Предпочтительным является расположение в торгово-развлекательном или торговом центре современной постройки, находящемся в деловой части города или в центре крупного жилого района. Допускается расположение в отдельном помещении – в деловой части города.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95718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Обязательные требования к помещению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Высота потолков не менее 3м, электрическая мощность не менее 80 кВт, вода, канализация, система вентиляции и система кондиционирования.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54005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Желательные требования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Наличие грузовых лифтов, горячее водоснабжение, возможность оборудовать собственные санузлы.  Возможность размещения вывески на фасаде здания. Возможность круглосуточной работы. 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54005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Требования к договору аренды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Желательно наличие долгосрочного договора аренды помещения сроком на 5 лет с правом пролонгации, с льготным 3х месячным периодом на время строительства.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6575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Общая площадь ресторана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200-400 кв.м.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9337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посадочных мест</a:t>
                      </a:r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80-150</a:t>
                      </a:r>
                    </a:p>
                    <a:p>
                      <a:endParaRPr lang="ru-RU" sz="105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5431</TotalTime>
  <Words>1627</Words>
  <Application>Microsoft Office PowerPoint</Application>
  <PresentationFormat>Экран (4:3)</PresentationFormat>
  <Paragraphs>360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CYR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854</cp:revision>
  <dcterms:created xsi:type="dcterms:W3CDTF">2011-10-28T06:47:59Z</dcterms:created>
  <dcterms:modified xsi:type="dcterms:W3CDTF">2014-04-15T08:41:28Z</dcterms:modified>
</cp:coreProperties>
</file>