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3"/>
  </p:notesMasterIdLst>
  <p:sldIdLst>
    <p:sldId id="355" r:id="rId2"/>
    <p:sldId id="368" r:id="rId3"/>
    <p:sldId id="367" r:id="rId4"/>
    <p:sldId id="381" r:id="rId5"/>
    <p:sldId id="385" r:id="rId6"/>
    <p:sldId id="378" r:id="rId7"/>
    <p:sldId id="382" r:id="rId8"/>
    <p:sldId id="383" r:id="rId9"/>
    <p:sldId id="384" r:id="rId10"/>
    <p:sldId id="345" r:id="rId11"/>
    <p:sldId id="350" r:id="rId12"/>
    <p:sldId id="349" r:id="rId13"/>
    <p:sldId id="348" r:id="rId14"/>
    <p:sldId id="304" r:id="rId15"/>
    <p:sldId id="305" r:id="rId16"/>
    <p:sldId id="369" r:id="rId17"/>
    <p:sldId id="370" r:id="rId18"/>
    <p:sldId id="387" r:id="rId19"/>
    <p:sldId id="308" r:id="rId20"/>
    <p:sldId id="323" r:id="rId21"/>
    <p:sldId id="371" r:id="rId22"/>
    <p:sldId id="372" r:id="rId23"/>
    <p:sldId id="373" r:id="rId24"/>
    <p:sldId id="376" r:id="rId25"/>
    <p:sldId id="374" r:id="rId26"/>
    <p:sldId id="311" r:id="rId27"/>
    <p:sldId id="328" r:id="rId28"/>
    <p:sldId id="364" r:id="rId29"/>
    <p:sldId id="342" r:id="rId30"/>
    <p:sldId id="357" r:id="rId31"/>
    <p:sldId id="377" r:id="rId32"/>
    <p:sldId id="331" r:id="rId33"/>
    <p:sldId id="333" r:id="rId34"/>
    <p:sldId id="386" r:id="rId35"/>
    <p:sldId id="380" r:id="rId36"/>
    <p:sldId id="379" r:id="rId37"/>
    <p:sldId id="334" r:id="rId38"/>
    <p:sldId id="359" r:id="rId39"/>
    <p:sldId id="339" r:id="rId40"/>
    <p:sldId id="338" r:id="rId41"/>
    <p:sldId id="297" r:id="rId4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245" autoAdjust="0"/>
  </p:normalViewPr>
  <p:slideViewPr>
    <p:cSldViewPr>
      <p:cViewPr>
        <p:scale>
          <a:sx n="98" d="100"/>
          <a:sy n="98" d="100"/>
        </p:scale>
        <p:origin x="-2004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E7DEF151-C6A6-47F3-8AF3-182E1105C178}" type="datetimeFigureOut">
              <a:rPr lang="ru-RU" smtClean="0"/>
              <a:t>29.05.2015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0" tIns="44115" rIns="88230" bIns="441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64" y="4715406"/>
            <a:ext cx="5438748" cy="4467471"/>
          </a:xfrm>
          <a:prstGeom prst="rect">
            <a:avLst/>
          </a:prstGeom>
        </p:spPr>
        <p:txBody>
          <a:bodyPr vert="horz" lIns="88230" tIns="44115" rIns="88230" bIns="441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887D8CCC-15BD-4F9B-BE72-08BDFD9B0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24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D8CCC-15BD-4F9B-BE72-08BDFD9B03A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2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81DA5-1FDD-4AB0-8624-F637A91F5D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4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0A7-64D8-4832-B486-DD021D7AA4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3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73D1-987E-4707-B657-66101D12B8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00C4-978C-4A19-A354-2AA38885EC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529A-BB46-48EE-9F93-31F5FE98C5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9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1A10-787B-4FA5-B0DF-E384D93364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5BB3-A6C9-4E71-8782-6F15D47212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4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F577-4F72-4771-A06C-B6F7DA3504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2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7EE9-B42F-450C-88C2-3F7E01F070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7A57-5B9E-42F6-AB6D-89F5A273AF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6029-51A0-48CB-AB6C-076DAD56FF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6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CD9BE-03A1-4F6D-86C5-3B31EC4B36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29.05.2015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5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jp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bubbletea24.r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poppingboba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73.tiff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4" Type="http://schemas.openxmlformats.org/officeDocument/2006/relationships/hyperlink" Target="mailto:taiwan@bubbletea.r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E0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626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08" y="1728192"/>
            <a:ext cx="30689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83568" y="396879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КОНЦЕПЦИЯ</a:t>
            </a:r>
            <a:r>
              <a:rPr lang="en-US" sz="3000" cap="all" dirty="0" smtClean="0">
                <a:solidFill>
                  <a:srgbClr val="CE0538"/>
                </a:solidFill>
                <a:latin typeface="Euclid TF  Bold" pitchFamily="50" charset="-52"/>
              </a:rPr>
              <a:t> </a:t>
            </a:r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Ассортимента</a:t>
            </a:r>
            <a:endParaRPr lang="ru-RU" sz="3000" dirty="0"/>
          </a:p>
        </p:txBody>
      </p:sp>
      <p:pic>
        <p:nvPicPr>
          <p:cNvPr id="1140" name="Picture 116" descr="C:\Users\Karina\Documents\Ассортимент ТФ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1" y="1844824"/>
            <a:ext cx="6862828" cy="48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39097"/>
            <a:ext cx="7920880" cy="89375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800"/>
              </a:spcBef>
              <a:buNone/>
            </a:pPr>
            <a:r>
              <a:rPr lang="ru-RU" sz="1400" dirty="0" smtClean="0">
                <a:latin typeface="Littera Plain Book" pitchFamily="50" charset="0"/>
              </a:rPr>
              <a:t>Для поддержания устойчивого спроса компания разработала универсальную концепцию </a:t>
            </a:r>
            <a:r>
              <a:rPr lang="en-US" sz="1400" dirty="0" smtClean="0">
                <a:latin typeface="Littera Plain Book" pitchFamily="50" charset="0"/>
              </a:rPr>
              <a:t>Tea Funny</a:t>
            </a:r>
            <a:r>
              <a:rPr lang="ru-RU" sz="1400" dirty="0" smtClean="0">
                <a:latin typeface="Littera Plain Book" pitchFamily="50" charset="0"/>
              </a:rPr>
              <a:t>, включив в свой ассортимент наиболее востребованные на протяжении многих лет напитки и десерты</a:t>
            </a:r>
            <a:r>
              <a:rPr lang="en-US" sz="1400" dirty="0" smtClean="0">
                <a:latin typeface="Littera Plain Book" pitchFamily="50" charset="0"/>
              </a:rPr>
              <a:t>, </a:t>
            </a:r>
            <a:r>
              <a:rPr lang="ru-RU" sz="1400" dirty="0" smtClean="0">
                <a:latin typeface="Littera Plain Book" pitchFamily="50" charset="0"/>
              </a:rPr>
              <a:t>но с добавлением оригинальных </a:t>
            </a:r>
            <a:r>
              <a:rPr lang="ru-RU" sz="1400" dirty="0" err="1" smtClean="0">
                <a:latin typeface="Littera Plain Book" pitchFamily="50" charset="0"/>
              </a:rPr>
              <a:t>топпингов</a:t>
            </a:r>
            <a:r>
              <a:rPr lang="ru-RU" sz="1400" dirty="0" smtClean="0">
                <a:latin typeface="Littera Plain Book" pitchFamily="50" charset="0"/>
              </a:rPr>
              <a:t>.</a:t>
            </a:r>
            <a:endParaRPr lang="ru-RU" sz="1400" dirty="0">
              <a:latin typeface="Littera Plain Book" pitchFamily="50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9" y="476672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КОНЦЕПЦИЯ</a:t>
            </a:r>
            <a:r>
              <a:rPr lang="en-US" sz="3000" cap="all" dirty="0" smtClean="0">
                <a:solidFill>
                  <a:srgbClr val="CE0538"/>
                </a:solidFill>
                <a:latin typeface="Euclid TF  Bold" pitchFamily="50" charset="-52"/>
              </a:rPr>
              <a:t> </a:t>
            </a:r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Ассортимента</a:t>
            </a:r>
            <a:endParaRPr lang="ru-RU" sz="3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pic>
        <p:nvPicPr>
          <p:cNvPr id="3074" name="Picture 2" descr="C:\Tea Funny\TeaFunny\01 Новая Полиграфия\05МЕНЮ\Меню ТФ 2 листа А3\Меню ТФ 2 листа А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032" y="1268760"/>
            <a:ext cx="8460432" cy="51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032" y="1046059"/>
            <a:ext cx="1115616" cy="58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9" y="389063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КОНЦЕПЦИЯ</a:t>
            </a:r>
            <a:r>
              <a:rPr lang="en-US" sz="3000" cap="all" dirty="0" smtClean="0">
                <a:solidFill>
                  <a:srgbClr val="CE0538"/>
                </a:solidFill>
                <a:latin typeface="Euclid TF  Bold" pitchFamily="50" charset="-52"/>
              </a:rPr>
              <a:t> </a:t>
            </a:r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Ассортимента</a:t>
            </a:r>
            <a:endParaRPr lang="ru-RU" sz="3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pic>
        <p:nvPicPr>
          <p:cNvPr id="8" name="Picture 2" descr="C:\Tea Funny\TeaFunny\01 Новая Полиграфия\05МЕНЮ\Меню ТФ 2 листа А3\Меню ТФ 2 листа А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89"/>
          <a:stretch/>
        </p:blipFill>
        <p:spPr bwMode="auto">
          <a:xfrm>
            <a:off x="288032" y="1268760"/>
            <a:ext cx="8460432" cy="51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2492" y="996386"/>
            <a:ext cx="1115616" cy="58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364800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Сезонное меню</a:t>
            </a:r>
            <a:endParaRPr lang="ru-RU" sz="3000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992888" cy="18637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latin typeface="Littera Plain Book" pitchFamily="50" charset="0"/>
              </a:rPr>
              <a:t>Компания «</a:t>
            </a:r>
            <a:r>
              <a:rPr lang="ru-RU" sz="1400" dirty="0" err="1">
                <a:latin typeface="Littera Plain Book" pitchFamily="50" charset="0"/>
              </a:rPr>
              <a:t>Ти</a:t>
            </a:r>
            <a:r>
              <a:rPr lang="ru-RU" sz="1400" dirty="0">
                <a:latin typeface="Littera Plain Book" pitchFamily="50" charset="0"/>
              </a:rPr>
              <a:t> Фанни </a:t>
            </a:r>
            <a:r>
              <a:rPr lang="ru-RU" sz="1400" dirty="0" err="1">
                <a:latin typeface="Littera Plain Book" pitchFamily="50" charset="0"/>
              </a:rPr>
              <a:t>Ворлд</a:t>
            </a:r>
            <a:r>
              <a:rPr lang="ru-RU" sz="1400" dirty="0">
                <a:latin typeface="Littera Plain Book" pitchFamily="50" charset="0"/>
              </a:rPr>
              <a:t>» разрабатывает специальные сезонные предложения, направленные на </a:t>
            </a:r>
            <a:r>
              <a:rPr lang="ru-RU" sz="1400" dirty="0" smtClean="0">
                <a:latin typeface="Littera Plain Book" pitchFamily="50" charset="0"/>
              </a:rPr>
              <a:t>повышение продаж </a:t>
            </a:r>
            <a:r>
              <a:rPr lang="ru-RU" sz="1400" dirty="0">
                <a:latin typeface="Littera Plain Book" pitchFamily="50" charset="0"/>
              </a:rPr>
              <a:t>на напитки и десерты 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</a:t>
            </a:r>
            <a:r>
              <a:rPr lang="ru-RU" sz="1400" dirty="0">
                <a:latin typeface="Littera Plain Book" pitchFamily="50" charset="0"/>
              </a:rPr>
              <a:t>в</a:t>
            </a:r>
            <a:r>
              <a:rPr lang="en-US" sz="1400" dirty="0">
                <a:latin typeface="Littera Plain Book" pitchFamily="50" charset="0"/>
              </a:rPr>
              <a:t> </a:t>
            </a:r>
            <a:r>
              <a:rPr lang="ru-RU" sz="1400" dirty="0">
                <a:latin typeface="Littera Plain Book" pitchFamily="50" charset="0"/>
              </a:rPr>
              <a:t>календарный период. Сезонная линейка является частью ассортимента </a:t>
            </a:r>
            <a:r>
              <a:rPr lang="en-US" sz="1400" dirty="0">
                <a:latin typeface="Littera Plain Book" pitchFamily="50" charset="0"/>
              </a:rPr>
              <a:t>Tea Funny</a:t>
            </a:r>
            <a:r>
              <a:rPr lang="ru-RU" sz="1400" dirty="0">
                <a:latin typeface="Littera Plain Book" pitchFamily="50" charset="0"/>
              </a:rPr>
              <a:t> и обязательна для ввода Лицензиатом в кафе </a:t>
            </a:r>
            <a:r>
              <a:rPr lang="en-US" sz="1400" dirty="0">
                <a:latin typeface="Littera Plain Book" pitchFamily="50" charset="0"/>
              </a:rPr>
              <a:t>Tea Funny</a:t>
            </a:r>
            <a:r>
              <a:rPr lang="ru-RU" sz="1400" dirty="0">
                <a:latin typeface="Littera Plain Book" pitchFamily="50" charset="0"/>
              </a:rPr>
              <a:t>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881305" y="2283443"/>
            <a:ext cx="2256304" cy="1949766"/>
            <a:chOff x="-3159577" y="2924944"/>
            <a:chExt cx="5033510" cy="4140937"/>
          </a:xfrm>
        </p:grpSpPr>
        <p:pic>
          <p:nvPicPr>
            <p:cNvPr id="3076" name="Picture 4" descr="C:\TEA FUNNY\Babble Tea\Glasses_all\! MENU\именные Лимонады\голубые гавайи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6125" y="2924944"/>
              <a:ext cx="2760058" cy="4140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TEA FUNNY\Babble Tea\Glasses_all\! MENU\именные Лимонады\клубничный махито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9577" y="2996952"/>
              <a:ext cx="2374116" cy="4032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Объект 2"/>
          <p:cNvSpPr txBox="1">
            <a:spLocks/>
          </p:cNvSpPr>
          <p:nvPr/>
        </p:nvSpPr>
        <p:spPr>
          <a:xfrm>
            <a:off x="835968" y="2740541"/>
            <a:ext cx="3231976" cy="769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600" cap="all" dirty="0" smtClean="0">
                <a:solidFill>
                  <a:srgbClr val="CE0538"/>
                </a:solidFill>
                <a:latin typeface="Littera Plain Book" pitchFamily="50" charset="0"/>
              </a:rPr>
              <a:t>Специальное летнее меню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600" b="1" cap="all" dirty="0" smtClean="0">
                <a:solidFill>
                  <a:srgbClr val="CE0538"/>
                </a:solidFill>
                <a:latin typeface="Littera Plain Book" pitchFamily="50" charset="0"/>
              </a:rPr>
              <a:t>«охладись по-новому!»</a:t>
            </a:r>
            <a:endParaRPr lang="ru-RU" sz="1600" b="1" cap="all" dirty="0">
              <a:solidFill>
                <a:srgbClr val="CE0538"/>
              </a:solidFill>
              <a:latin typeface="Littera Plain Book" pitchFamily="50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835967" y="4321660"/>
            <a:ext cx="3520009" cy="769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600" cap="all" dirty="0" smtClean="0">
                <a:solidFill>
                  <a:srgbClr val="CE0538"/>
                </a:solidFill>
                <a:latin typeface="Littera Plain Book" pitchFamily="50" charset="0"/>
              </a:rPr>
              <a:t>Специальное зимнее меню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600" b="1" cap="all" dirty="0" smtClean="0">
                <a:solidFill>
                  <a:srgbClr val="CE0538"/>
                </a:solidFill>
                <a:latin typeface="Littera Plain Book" pitchFamily="50" charset="0"/>
              </a:rPr>
              <a:t>«китайская история»</a:t>
            </a:r>
            <a:endParaRPr lang="ru-RU" sz="1600" b="1" cap="all" dirty="0">
              <a:solidFill>
                <a:srgbClr val="CE0538"/>
              </a:solidFill>
              <a:latin typeface="Littera Plain Book" pitchFamily="50" charset="0"/>
            </a:endParaRPr>
          </a:p>
        </p:txBody>
      </p:sp>
      <p:pic>
        <p:nvPicPr>
          <p:cNvPr id="5123" name="Picture 3" descr="C:\Tea Funny\TeaFunny\01 Китайская История\Стакане\ЭГ_Бру_Клю_Лао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16182"/>
            <a:ext cx="889100" cy="160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Tea Funny\TeaFunny\01 Китайская История\Стакане\ЭГ_Вишня_Личи_Ким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48" y="4686519"/>
            <a:ext cx="889100" cy="15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Tea Funny\TeaFunny\01 Китайская История\Стакане\ЭГ_Вишня_Чанг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56" y="4706244"/>
            <a:ext cx="889100" cy="15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Tea Funny\TeaFunny\01 Китайская История\Стакане\ЭГ_Груша_Личи_Ванг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04" y="4669827"/>
            <a:ext cx="889100" cy="16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Tea Funny\TeaFunny\01 Китайская История\Стакане\Принцесса Лю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20" y="4519888"/>
            <a:ext cx="1518576" cy="18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Tea Funny\TeaFunny\01 Новая Полиграфия\Меню ТФ 2 листа А3\фраппе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8" r="1879"/>
          <a:stretch/>
        </p:blipFill>
        <p:spPr bwMode="auto">
          <a:xfrm>
            <a:off x="6076109" y="2007194"/>
            <a:ext cx="1118028" cy="23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Tea Funny\TeaFunny\01 Новая Полиграфия\Меню ТФ 2 листа А3\фраппе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t="-793" r="14391" b="793"/>
          <a:stretch/>
        </p:blipFill>
        <p:spPr bwMode="auto">
          <a:xfrm>
            <a:off x="7308304" y="1988840"/>
            <a:ext cx="1118028" cy="23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99392"/>
            <a:ext cx="9167743" cy="6957392"/>
          </a:xfrm>
          <a:prstGeom prst="rect">
            <a:avLst/>
          </a:prstGeom>
          <a:solidFill>
            <a:srgbClr val="CE05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3122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chemeClr val="bg1"/>
                </a:solidFill>
                <a:latin typeface="Euclid TF  Bold" pitchFamily="50" charset="-52"/>
              </a:rPr>
              <a:t>география </a:t>
            </a:r>
            <a:r>
              <a:rPr lang="en-US" sz="3000" cap="all" dirty="0" smtClean="0">
                <a:solidFill>
                  <a:schemeClr val="bg1"/>
                </a:solidFill>
                <a:latin typeface="Euclid TF  Bold" pitchFamily="50" charset="-52"/>
              </a:rPr>
              <a:t>Tea Funny</a:t>
            </a:r>
            <a:endParaRPr lang="ru-RU" sz="3000" cap="all" dirty="0">
              <a:solidFill>
                <a:schemeClr val="bg1"/>
              </a:solidFill>
              <a:latin typeface="Euclid TF  Bold" pitchFamily="50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7" y="836712"/>
            <a:ext cx="7776864" cy="1224136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Littera Plain Book" pitchFamily="50" charset="0"/>
              </a:rPr>
              <a:t>На 29 мая 201</a:t>
            </a:r>
            <a:r>
              <a:rPr lang="en-US" sz="1400" dirty="0" smtClean="0">
                <a:solidFill>
                  <a:schemeClr val="bg1"/>
                </a:solidFill>
                <a:latin typeface="Littera Plain Book" pitchFamily="50" charset="0"/>
              </a:rPr>
              <a:t>5 </a:t>
            </a:r>
            <a:r>
              <a:rPr lang="ru-RU" sz="1400" dirty="0" smtClean="0">
                <a:solidFill>
                  <a:schemeClr val="bg1"/>
                </a:solidFill>
                <a:latin typeface="Littera Plain Book" pitchFamily="50" charset="0"/>
              </a:rPr>
              <a:t>г. успешно работают 189 фирменных кафе.</a:t>
            </a:r>
            <a:endParaRPr lang="ru-RU" sz="1400" dirty="0">
              <a:solidFill>
                <a:schemeClr val="bg1"/>
              </a:solidFill>
              <a:latin typeface="Littera Plain Book" pitchFamily="50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20024" y="6325246"/>
            <a:ext cx="2133600" cy="365125"/>
          </a:xfrm>
        </p:spPr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pic>
        <p:nvPicPr>
          <p:cNvPr id="4099" name="Picture 3" descr="C:\Tea Funny\TeaFunny\Полиграфия\География БТ\001 ПФ География Т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2066"/>
            <a:ext cx="8515164" cy="54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TEA FUNNY\TeaFunny3\presentation\бизнес\слайды\фото торговых точек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80512" cy="688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ФОТО\Фотографии торговых точек\Чебоксары\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700808"/>
            <a:ext cx="2289397" cy="17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ФОТО\Фотографии торговых точек\Москва\Манежка\image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85" y="3443660"/>
            <a:ext cx="2301424" cy="172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ФОТО\Фотографии торговых точек\Москва\Москва Звездочка Таганка\Таганка\DSC_168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9968" y="5167807"/>
            <a:ext cx="2294032" cy="171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ФРАНЧАЙЗИ\Сочи\Фото точки\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3743" y="3443661"/>
            <a:ext cx="2296225" cy="17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arina\Downloads\T2QuDNR7gsw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8344" y="0"/>
            <a:ext cx="2296225" cy="171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ФОТО\Фотографии торговых точек\Астрахань\мар рал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7765" y="1714872"/>
            <a:ext cx="2303237" cy="17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:\ФОТО\Фотографии торговых точек\Сургут\IMG_12383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1336" y="5167807"/>
            <a:ext cx="2306429" cy="17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04225" y="6454775"/>
            <a:ext cx="560263" cy="2667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5pPr>
            <a:lvl6pPr marL="25146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6pPr>
            <a:lvl7pPr marL="29718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7pPr>
            <a:lvl8pPr marL="34290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8pPr>
            <a:lvl9pPr marL="38862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9pPr>
          </a:lstStyle>
          <a:p>
            <a:fld id="{5E0B9583-CD83-4DAB-B688-F2748DEFD140}" type="slidenum">
              <a:rPr lang="en-US" altLang="ru-RU" sz="1200" smtClean="0">
                <a:solidFill>
                  <a:srgbClr val="878787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16</a:t>
            </a:fld>
            <a:endParaRPr lang="en-US" altLang="ru-RU" sz="1200" dirty="0" smtClean="0">
              <a:solidFill>
                <a:srgbClr val="878787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113" y="332656"/>
            <a:ext cx="8272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Направления работы </a:t>
            </a:r>
            <a:endParaRPr lang="ru-RU" sz="2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  <a:p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компании</a:t>
            </a:r>
            <a:r>
              <a:rPr lang="en-US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 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«</a:t>
            </a:r>
            <a:r>
              <a:rPr lang="ru-RU" sz="2400" cap="all" dirty="0" err="1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Ти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 </a:t>
            </a:r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Фанни </a:t>
            </a:r>
            <a:r>
              <a:rPr lang="ru-RU" sz="2400" cap="all" dirty="0" err="1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Ворлд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»</a:t>
            </a:r>
            <a:endParaRPr lang="en-US" sz="2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2113" y="1484784"/>
            <a:ext cx="79928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ru-RU" sz="1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Франчайзинг</a:t>
            </a:r>
            <a:endParaRPr lang="en-US" sz="1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  <a:p>
            <a:r>
              <a:rPr lang="ru-RU" dirty="0" smtClean="0"/>
              <a:t>Открытие </a:t>
            </a:r>
            <a:r>
              <a:rPr lang="ru-RU" dirty="0"/>
              <a:t>фирменных кафе </a:t>
            </a:r>
            <a:r>
              <a:rPr lang="ru-RU" dirty="0" err="1"/>
              <a:t>Tea</a:t>
            </a:r>
            <a:r>
              <a:rPr lang="ru-RU" dirty="0"/>
              <a:t> </a:t>
            </a:r>
            <a:r>
              <a:rPr lang="ru-RU" dirty="0" err="1"/>
              <a:t>Funny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форматах: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Стрит кафе.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Кафе в торговом центре.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Кафе в кафе.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Расширение ассортимента кафе партнера за счет ввода модных напитков </a:t>
            </a:r>
            <a:r>
              <a:rPr lang="ru-RU" dirty="0" err="1" smtClean="0"/>
              <a:t>Ти</a:t>
            </a:r>
            <a:r>
              <a:rPr lang="ru-RU" dirty="0" smtClean="0"/>
              <a:t> Фанни. </a:t>
            </a:r>
            <a:r>
              <a:rPr lang="ru-RU" dirty="0"/>
              <a:t>Успешный опыт работы с сетями «</a:t>
            </a:r>
            <a:r>
              <a:rPr lang="ru-RU" dirty="0" err="1"/>
              <a:t>Сбарро</a:t>
            </a:r>
            <a:r>
              <a:rPr lang="ru-RU" dirty="0"/>
              <a:t>», </a:t>
            </a:r>
            <a:r>
              <a:rPr lang="ru-RU" dirty="0" err="1"/>
              <a:t>Yamkee</a:t>
            </a:r>
            <a:r>
              <a:rPr lang="ru-RU" dirty="0"/>
              <a:t>, «33 пингвина», «</a:t>
            </a:r>
            <a:r>
              <a:rPr lang="ru-RU" dirty="0" err="1"/>
              <a:t>Баскин</a:t>
            </a:r>
            <a:r>
              <a:rPr lang="ru-RU" dirty="0"/>
              <a:t> </a:t>
            </a:r>
            <a:r>
              <a:rPr lang="ru-RU" dirty="0" err="1"/>
              <a:t>Роббинс</a:t>
            </a:r>
            <a:r>
              <a:rPr lang="ru-RU" dirty="0"/>
              <a:t>», </a:t>
            </a:r>
            <a:r>
              <a:rPr lang="ru-RU" dirty="0" err="1"/>
              <a:t>Viet</a:t>
            </a:r>
            <a:r>
              <a:rPr lang="ru-RU" dirty="0"/>
              <a:t> </a:t>
            </a:r>
            <a:r>
              <a:rPr lang="ru-RU" dirty="0" err="1"/>
              <a:t>Café</a:t>
            </a:r>
            <a:r>
              <a:rPr lang="ru-RU" dirty="0"/>
              <a:t>, </a:t>
            </a:r>
            <a:r>
              <a:rPr lang="ru-RU" dirty="0" err="1"/>
              <a:t>Burger</a:t>
            </a:r>
            <a:r>
              <a:rPr lang="ru-RU" dirty="0"/>
              <a:t> </a:t>
            </a:r>
            <a:r>
              <a:rPr lang="ru-RU" dirty="0" err="1"/>
              <a:t>Club</a:t>
            </a:r>
            <a:r>
              <a:rPr lang="ru-RU" dirty="0"/>
              <a:t>, </a:t>
            </a:r>
            <a:r>
              <a:rPr lang="ru-RU" dirty="0" err="1"/>
              <a:t>Mio</a:t>
            </a:r>
            <a:r>
              <a:rPr lang="ru-RU" dirty="0"/>
              <a:t> </a:t>
            </a:r>
            <a:r>
              <a:rPr lang="ru-RU" dirty="0" err="1"/>
              <a:t>Mix</a:t>
            </a:r>
            <a:r>
              <a:rPr lang="ru-RU" dirty="0"/>
              <a:t>, S-</a:t>
            </a:r>
            <a:r>
              <a:rPr lang="ru-RU" dirty="0" err="1"/>
              <a:t>Burger</a:t>
            </a:r>
            <a:r>
              <a:rPr lang="ru-RU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Сезонное кафе.</a:t>
            </a:r>
            <a:r>
              <a:rPr lang="ru-RU" b="1" dirty="0"/>
              <a:t> </a:t>
            </a:r>
            <a:r>
              <a:rPr lang="ru-RU" dirty="0"/>
              <a:t>Открытие зимнего или летнего кафе с индивидуальным ассортиментом в зависимости от расположения кафе.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Мобильное кафе. Полностью готовый к продаже напитков и десертов </a:t>
            </a:r>
            <a:r>
              <a:rPr lang="ru-RU" dirty="0" err="1" smtClean="0"/>
              <a:t>Ти</a:t>
            </a:r>
            <a:r>
              <a:rPr lang="ru-RU" dirty="0" smtClean="0"/>
              <a:t> Фанни </a:t>
            </a:r>
            <a:r>
              <a:rPr lang="ru-RU" dirty="0"/>
              <a:t>киоск на колесах. Оснащен всем оборудованием и рекламными материалами.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Tea</a:t>
            </a:r>
            <a:r>
              <a:rPr lang="ru-RU" dirty="0"/>
              <a:t> </a:t>
            </a:r>
            <a:r>
              <a:rPr lang="ru-RU" dirty="0" err="1"/>
              <a:t>Funny</a:t>
            </a:r>
            <a:r>
              <a:rPr lang="ru-RU" dirty="0"/>
              <a:t> </a:t>
            </a:r>
            <a:r>
              <a:rPr lang="ru-RU" dirty="0" err="1"/>
              <a:t>Point</a:t>
            </a:r>
            <a:r>
              <a:rPr lang="ru-RU" dirty="0"/>
              <a:t>. Формат передвижных мини-киосков, позволяющий реализовывать напитки </a:t>
            </a:r>
            <a:r>
              <a:rPr lang="ru-RU" dirty="0" err="1" smtClean="0"/>
              <a:t>Ти</a:t>
            </a:r>
            <a:r>
              <a:rPr lang="ru-RU" dirty="0" smtClean="0"/>
              <a:t> Фанни в </a:t>
            </a:r>
            <a:r>
              <a:rPr lang="ru-RU" dirty="0"/>
              <a:t>условиях ограниченной площади.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04225" y="6454775"/>
            <a:ext cx="420027" cy="2667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5pPr>
            <a:lvl6pPr marL="25146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6pPr>
            <a:lvl7pPr marL="29718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7pPr>
            <a:lvl8pPr marL="34290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8pPr>
            <a:lvl9pPr marL="38862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9pPr>
          </a:lstStyle>
          <a:p>
            <a:fld id="{5E0B9583-CD83-4DAB-B688-F2748DEFD140}" type="slidenum">
              <a:rPr lang="en-US" altLang="ru-RU" sz="1200" smtClean="0">
                <a:solidFill>
                  <a:srgbClr val="878787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17</a:t>
            </a:fld>
            <a:endParaRPr lang="en-US" altLang="ru-RU" sz="1200" dirty="0" smtClean="0">
              <a:solidFill>
                <a:srgbClr val="878787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113" y="332656"/>
            <a:ext cx="8272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Направления работы </a:t>
            </a:r>
            <a:endParaRPr lang="ru-RU" sz="2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  <a:p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компании</a:t>
            </a:r>
            <a:r>
              <a:rPr lang="en-US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 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«</a:t>
            </a:r>
            <a:r>
              <a:rPr lang="ru-RU" sz="2400" cap="all" dirty="0" err="1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Ти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 </a:t>
            </a:r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Фанни </a:t>
            </a:r>
            <a:r>
              <a:rPr lang="ru-RU" sz="2400" cap="all" dirty="0" err="1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Ворлд</a:t>
            </a:r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»</a:t>
            </a:r>
            <a:endParaRPr lang="en-US" sz="2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0768" y="1340768"/>
            <a:ext cx="79803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TEA </a:t>
            </a:r>
            <a:r>
              <a:rPr lang="ru-RU" b="1" dirty="0" smtClean="0"/>
              <a:t>FUNNY </a:t>
            </a:r>
            <a:r>
              <a:rPr lang="ru-RU" b="1" dirty="0"/>
              <a:t>TO GO.</a:t>
            </a:r>
            <a:r>
              <a:rPr lang="ru-RU" dirty="0"/>
              <a:t> Размещение специализированного оборудования по приготовлению трендовых напитков </a:t>
            </a:r>
            <a:r>
              <a:rPr lang="ru-RU" dirty="0" err="1" smtClean="0"/>
              <a:t>Ти</a:t>
            </a:r>
            <a:r>
              <a:rPr lang="ru-RU" dirty="0" smtClean="0"/>
              <a:t> Фанни с </a:t>
            </a:r>
            <a:r>
              <a:rPr lang="ru-RU" dirty="0"/>
              <a:t>минимальными вложениями и занимаемой площадью. Адрес проекта: </a:t>
            </a:r>
            <a:r>
              <a:rPr lang="ru-RU" dirty="0">
                <a:hlinkClick r:id="rId2"/>
              </a:rPr>
              <a:t>bubbletea24.ru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Tea</a:t>
            </a:r>
            <a:r>
              <a:rPr lang="ru-RU" dirty="0"/>
              <a:t> </a:t>
            </a:r>
            <a:r>
              <a:rPr lang="ru-RU" dirty="0" err="1"/>
              <a:t>Funny</a:t>
            </a:r>
            <a:r>
              <a:rPr lang="ru-RU" dirty="0"/>
              <a:t> </a:t>
            </a:r>
            <a:r>
              <a:rPr lang="ru-RU" dirty="0" err="1"/>
              <a:t>Station</a:t>
            </a:r>
            <a:r>
              <a:rPr lang="ru-RU" dirty="0"/>
              <a:t>. Для владельцев сетей автозаправок и станций быстрого обслуживания размещение специализированного оборудования для быстрого приготовления напитков </a:t>
            </a:r>
            <a:r>
              <a:rPr lang="ru-RU" dirty="0" err="1" smtClean="0"/>
              <a:t>Ти</a:t>
            </a:r>
            <a:r>
              <a:rPr lang="ru-RU" dirty="0" smtClean="0"/>
              <a:t> Фанни.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Tea</a:t>
            </a:r>
            <a:r>
              <a:rPr lang="ru-RU" dirty="0"/>
              <a:t> </a:t>
            </a:r>
            <a:r>
              <a:rPr lang="ru-RU" dirty="0" err="1"/>
              <a:t>Funny</a:t>
            </a:r>
            <a:r>
              <a:rPr lang="ru-RU" dirty="0"/>
              <a:t> </a:t>
            </a:r>
            <a:r>
              <a:rPr lang="ru-RU" dirty="0" err="1"/>
              <a:t>Cinema</a:t>
            </a:r>
            <a:r>
              <a:rPr lang="ru-RU" dirty="0"/>
              <a:t>. Размещение специализированного оборудования для быстрого приготовления напитков </a:t>
            </a:r>
            <a:r>
              <a:rPr lang="ru-RU" dirty="0" err="1" smtClean="0"/>
              <a:t>Ти</a:t>
            </a:r>
            <a:r>
              <a:rPr lang="ru-RU" dirty="0" smtClean="0"/>
              <a:t> Фанни. </a:t>
            </a:r>
            <a:r>
              <a:rPr lang="ru-RU" dirty="0"/>
              <a:t>Успешный опыт работы с сетями кинотеатров «Формула кино», «Кронверк </a:t>
            </a:r>
            <a:r>
              <a:rPr lang="ru-RU" dirty="0" err="1"/>
              <a:t>Синема</a:t>
            </a:r>
            <a:r>
              <a:rPr lang="ru-RU" dirty="0"/>
              <a:t>», «</a:t>
            </a:r>
            <a:r>
              <a:rPr lang="ru-RU" dirty="0" err="1"/>
              <a:t>Синема</a:t>
            </a:r>
            <a:r>
              <a:rPr lang="ru-RU" dirty="0"/>
              <a:t> Парк», «</a:t>
            </a:r>
            <a:r>
              <a:rPr lang="ru-RU" dirty="0" err="1"/>
              <a:t>Киномакс</a:t>
            </a:r>
            <a:r>
              <a:rPr lang="ru-RU" dirty="0"/>
              <a:t>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Tea</a:t>
            </a:r>
            <a:r>
              <a:rPr lang="ru-RU" dirty="0"/>
              <a:t> </a:t>
            </a:r>
            <a:r>
              <a:rPr lang="ru-RU" dirty="0" err="1"/>
              <a:t>Funny</a:t>
            </a:r>
            <a:r>
              <a:rPr lang="ru-RU" dirty="0"/>
              <a:t> </a:t>
            </a:r>
            <a:r>
              <a:rPr lang="ru-RU" dirty="0" err="1"/>
              <a:t>Fitness</a:t>
            </a:r>
            <a:r>
              <a:rPr lang="ru-RU" dirty="0"/>
              <a:t>. Вариант размещения холодильника с готовыми напитками </a:t>
            </a:r>
            <a:r>
              <a:rPr lang="ru-RU" dirty="0" err="1" smtClean="0"/>
              <a:t>Ти</a:t>
            </a:r>
            <a:r>
              <a:rPr lang="ru-RU" dirty="0" smtClean="0"/>
              <a:t> Фанни на </a:t>
            </a:r>
            <a:r>
              <a:rPr lang="ru-RU" dirty="0"/>
              <a:t>барной поверхности фитнес-бара или стойки </a:t>
            </a:r>
            <a:r>
              <a:rPr lang="ru-RU" dirty="0" err="1"/>
              <a:t>ресепшн</a:t>
            </a:r>
            <a:r>
              <a:rPr lang="ru-RU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/>
              <a:t>Tea</a:t>
            </a:r>
            <a:r>
              <a:rPr lang="ru-RU" dirty="0"/>
              <a:t> </a:t>
            </a:r>
            <a:r>
              <a:rPr lang="ru-RU" dirty="0" err="1"/>
              <a:t>Funny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Go</a:t>
            </a:r>
            <a:r>
              <a:rPr lang="ru-RU" dirty="0"/>
              <a:t> — школам и вузам. Установка холодильника с готовыми напитками </a:t>
            </a:r>
            <a:r>
              <a:rPr lang="ru-RU" dirty="0" err="1" smtClean="0"/>
              <a:t>Ти</a:t>
            </a:r>
            <a:r>
              <a:rPr lang="ru-RU" dirty="0" smtClean="0"/>
              <a:t> Фанни на </a:t>
            </a:r>
            <a:r>
              <a:rPr lang="ru-RU" dirty="0"/>
              <a:t>территории учебного </a:t>
            </a:r>
            <a:r>
              <a:rPr lang="ru-RU" dirty="0" smtClean="0"/>
              <a:t>заведения.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04225" y="6454775"/>
            <a:ext cx="420027" cy="2667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5pPr>
            <a:lvl6pPr marL="25146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6pPr>
            <a:lvl7pPr marL="29718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7pPr>
            <a:lvl8pPr marL="34290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8pPr>
            <a:lvl9pPr marL="38862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9pPr>
          </a:lstStyle>
          <a:p>
            <a:fld id="{5E0B9583-CD83-4DAB-B688-F2748DEFD140}" type="slidenum">
              <a:rPr lang="en-US" altLang="ru-RU" sz="1200" smtClean="0">
                <a:solidFill>
                  <a:srgbClr val="878787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18</a:t>
            </a:fld>
            <a:endParaRPr lang="en-US" altLang="ru-RU" sz="1200" dirty="0" smtClean="0">
              <a:solidFill>
                <a:srgbClr val="878787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113" y="332656"/>
            <a:ext cx="8272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Направления работы </a:t>
            </a:r>
            <a:endParaRPr lang="ru-RU" sz="2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  <a:p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компании</a:t>
            </a:r>
            <a:r>
              <a:rPr lang="en-US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 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«</a:t>
            </a:r>
            <a:r>
              <a:rPr lang="ru-RU" sz="2400" cap="all" dirty="0" err="1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Ти</a:t>
            </a:r>
            <a:r>
              <a:rPr lang="ru-RU" sz="2400" cap="all" dirty="0" smtClean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 </a:t>
            </a:r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Фанни </a:t>
            </a:r>
            <a:r>
              <a:rPr lang="ru-RU" sz="2400" cap="all" dirty="0" err="1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Ворлд</a:t>
            </a:r>
            <a:r>
              <a:rPr lang="ru-RU" sz="2400" cap="all" dirty="0">
                <a:solidFill>
                  <a:srgbClr val="CE0538"/>
                </a:solidFill>
                <a:latin typeface="Euclid TF  Bold" pitchFamily="50" charset="-52"/>
                <a:ea typeface="+mj-ea"/>
                <a:cs typeface="+mj-cs"/>
                <a:sym typeface="Euclid TF  Bold" pitchFamily="50" charset="-52"/>
              </a:rPr>
              <a:t>»</a:t>
            </a:r>
            <a:endParaRPr lang="en-US" sz="2400" cap="all" dirty="0" smtClean="0">
              <a:solidFill>
                <a:srgbClr val="CE0538"/>
              </a:solidFill>
              <a:latin typeface="Euclid TF  Bold" pitchFamily="50" charset="-52"/>
              <a:ea typeface="+mj-ea"/>
              <a:cs typeface="+mj-cs"/>
              <a:sym typeface="Euclid TF  Bold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0768" y="1340768"/>
            <a:ext cx="79803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HORECA</a:t>
            </a:r>
            <a:r>
              <a:rPr lang="ru-RU" b="1" dirty="0"/>
              <a:t>. </a:t>
            </a:r>
            <a:r>
              <a:rPr lang="ru-RU" dirty="0"/>
              <a:t>Поставка ингредиентов молекулярной кухни, натуральных фруктовых и ягодных сиропов, а также чая высшего сорта в кафе, рестораны и клубы. Реализованы совместные проекты с «Кофе </a:t>
            </a:r>
            <a:r>
              <a:rPr lang="ru-RU" dirty="0" err="1"/>
              <a:t>Хауз</a:t>
            </a:r>
            <a:r>
              <a:rPr lang="ru-RU" dirty="0"/>
              <a:t>», «</a:t>
            </a:r>
            <a:r>
              <a:rPr lang="ru-RU" dirty="0" err="1"/>
              <a:t>ТоДаСё</a:t>
            </a:r>
            <a:r>
              <a:rPr lang="ru-RU" dirty="0"/>
              <a:t>», «</a:t>
            </a:r>
            <a:r>
              <a:rPr lang="ru-RU" dirty="0" err="1"/>
              <a:t>Манга</a:t>
            </a:r>
            <a:r>
              <a:rPr lang="ru-RU" dirty="0"/>
              <a:t>-кафе», «</a:t>
            </a:r>
            <a:r>
              <a:rPr lang="ru-RU" dirty="0" err="1"/>
              <a:t>Хэвенли</a:t>
            </a:r>
            <a:r>
              <a:rPr lang="ru-RU" dirty="0"/>
              <a:t>», «Беверли </a:t>
            </a:r>
            <a:r>
              <a:rPr lang="ru-RU" dirty="0" err="1"/>
              <a:t>Хиллз</a:t>
            </a:r>
            <a:r>
              <a:rPr lang="ru-RU" dirty="0"/>
              <a:t>».</a:t>
            </a:r>
          </a:p>
          <a:p>
            <a:r>
              <a:rPr lang="ru-RU" b="1" dirty="0"/>
              <a:t>ИНТЕРНЕТ-МАГАЗИН</a:t>
            </a:r>
            <a:r>
              <a:rPr lang="ru-RU" dirty="0"/>
              <a:t> ингредиентов, оборудования, расходных материалов от 1 упаковки. Адрес проекта: </a:t>
            </a:r>
            <a:r>
              <a:rPr lang="ru-RU" dirty="0">
                <a:hlinkClick r:id="rId2"/>
              </a:rPr>
              <a:t>poppingboba.ru</a:t>
            </a:r>
            <a:endParaRPr lang="ru-RU" dirty="0"/>
          </a:p>
          <a:p>
            <a:r>
              <a:rPr lang="ru-RU" b="1" dirty="0"/>
              <a:t>ДОСТАВКА НАПИТКОВ. </a:t>
            </a:r>
            <a:r>
              <a:rPr lang="ru-RU" dirty="0"/>
              <a:t>Доставка напитков </a:t>
            </a:r>
            <a:r>
              <a:rPr lang="ru-RU" dirty="0" err="1" smtClean="0"/>
              <a:t>Ти</a:t>
            </a:r>
            <a:r>
              <a:rPr lang="ru-RU" dirty="0" smtClean="0"/>
              <a:t> Фанни на </a:t>
            </a:r>
            <a:r>
              <a:rPr lang="ru-RU" dirty="0"/>
              <a:t>дом, в офис, на корпоративные и праздничные мероприятия.</a:t>
            </a:r>
          </a:p>
          <a:p>
            <a:r>
              <a:rPr lang="ru-RU" b="1" dirty="0"/>
              <a:t>БЛАГОТВОРИТЕЛЬНОСТЬ.</a:t>
            </a:r>
            <a:r>
              <a:rPr lang="ru-RU" dirty="0"/>
              <a:t> Спонсорское участие в общегородских благотворительных мероприятиях</a:t>
            </a:r>
            <a:r>
              <a:rPr lang="ru-RU" dirty="0" smtClean="0"/>
              <a:t>.</a:t>
            </a:r>
            <a:endParaRPr lang="en-US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фирменных кафе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21178" y="1115650"/>
            <a:ext cx="7876344" cy="5263429"/>
            <a:chOff x="793186" y="1363629"/>
            <a:chExt cx="7876344" cy="5144844"/>
          </a:xfrm>
        </p:grpSpPr>
        <p:pic>
          <p:nvPicPr>
            <p:cNvPr id="4099" name="Picture 3" descr="Z:\ФОТО\Фотографии торговых точек\Екатеринбург\DSC_0173_2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6000" contrast="-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88024" y="1363629"/>
              <a:ext cx="3852427" cy="24040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Z:\ФОТО\Фотографии торговых точек\Калининград Петросова Татьяна\Untitled-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8"/>
            <a:stretch/>
          </p:blipFill>
          <p:spPr bwMode="auto">
            <a:xfrm>
              <a:off x="4799876" y="3836016"/>
              <a:ext cx="3869654" cy="2664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Z:\ФОТО\Фотографии торговых точек\Чебоксары\1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359" y="3844179"/>
              <a:ext cx="3852427" cy="26642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Z:\ФОТО\Фотографии торговых точек\Астрахань\покупатели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" contrast="-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3186" y="1363629"/>
              <a:ext cx="3869600" cy="23975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9" y="381248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О компании</a:t>
            </a:r>
            <a:endParaRPr lang="ru-RU" sz="3000" dirty="0"/>
          </a:p>
        </p:txBody>
      </p:sp>
      <p:sp>
        <p:nvSpPr>
          <p:cNvPr id="8196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1124744"/>
            <a:ext cx="7988424" cy="3744416"/>
          </a:xfrm>
        </p:spPr>
        <p:txBody>
          <a:bodyPr>
            <a:normAutofit/>
          </a:bodyPr>
          <a:lstStyle/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altLang="ru-RU" sz="1400" dirty="0" smtClean="0">
                <a:cs typeface="Arial" pitchFamily="34" charset="0"/>
              </a:rPr>
              <a:t>Компания </a:t>
            </a:r>
            <a:r>
              <a:rPr lang="ru-RU" altLang="ru-RU" sz="1400" dirty="0">
                <a:cs typeface="Arial" pitchFamily="34" charset="0"/>
              </a:rPr>
              <a:t>«</a:t>
            </a:r>
            <a:r>
              <a:rPr lang="ru-RU" altLang="ru-RU" sz="1400" dirty="0" err="1">
                <a:cs typeface="Arial" pitchFamily="34" charset="0"/>
              </a:rPr>
              <a:t>Ти</a:t>
            </a:r>
            <a:r>
              <a:rPr lang="ru-RU" altLang="ru-RU" sz="1400" dirty="0">
                <a:cs typeface="Arial" pitchFamily="34" charset="0"/>
              </a:rPr>
              <a:t> Фанни </a:t>
            </a:r>
            <a:r>
              <a:rPr lang="ru-RU" altLang="ru-RU" sz="1400" dirty="0" err="1">
                <a:cs typeface="Arial" pitchFamily="34" charset="0"/>
              </a:rPr>
              <a:t>Ворлд</a:t>
            </a:r>
            <a:r>
              <a:rPr lang="ru-RU" altLang="ru-RU" sz="1400" dirty="0">
                <a:cs typeface="Arial" pitchFamily="34" charset="0"/>
              </a:rPr>
              <a:t>» и бренд </a:t>
            </a:r>
            <a:r>
              <a:rPr lang="ru-RU" altLang="ru-RU" sz="1400" dirty="0" err="1">
                <a:cs typeface="Arial" pitchFamily="34" charset="0"/>
              </a:rPr>
              <a:t>Tea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Funny</a:t>
            </a:r>
            <a:r>
              <a:rPr lang="ru-RU" altLang="ru-RU" sz="1400" dirty="0">
                <a:cs typeface="Arial" pitchFamily="34" charset="0"/>
              </a:rPr>
              <a:t> основаны в ноябре 2010 года. Первое кафе </a:t>
            </a:r>
            <a:r>
              <a:rPr lang="ru-RU" altLang="ru-RU" sz="1400" dirty="0" err="1">
                <a:cs typeface="Arial" pitchFamily="34" charset="0"/>
              </a:rPr>
              <a:t>Tea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Funny</a:t>
            </a:r>
            <a:r>
              <a:rPr lang="ru-RU" altLang="ru-RU" sz="1400" dirty="0">
                <a:cs typeface="Arial" pitchFamily="34" charset="0"/>
              </a:rPr>
              <a:t> было открыто в Москве в апреле 2012 года.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400" dirty="0">
                <a:cs typeface="Arial" pitchFamily="34" charset="0"/>
              </a:rPr>
              <a:t>Сегодня «</a:t>
            </a:r>
            <a:r>
              <a:rPr lang="ru-RU" altLang="ru-RU" sz="1400" dirty="0" err="1">
                <a:cs typeface="Arial" pitchFamily="34" charset="0"/>
              </a:rPr>
              <a:t>Ти</a:t>
            </a:r>
            <a:r>
              <a:rPr lang="ru-RU" altLang="ru-RU" sz="1400" dirty="0">
                <a:cs typeface="Arial" pitchFamily="34" charset="0"/>
              </a:rPr>
              <a:t> Фанни </a:t>
            </a:r>
            <a:r>
              <a:rPr lang="ru-RU" altLang="ru-RU" sz="1400" dirty="0" err="1">
                <a:cs typeface="Arial" pitchFamily="34" charset="0"/>
              </a:rPr>
              <a:t>Ворлд</a:t>
            </a:r>
            <a:r>
              <a:rPr lang="ru-RU" altLang="ru-RU" sz="1400" dirty="0">
                <a:cs typeface="Arial" pitchFamily="34" charset="0"/>
              </a:rPr>
              <a:t>» — крупнейшая компания на российском рынке, которая предлагает успешную бизнес-модель — сеть кафе модных напитков </a:t>
            </a:r>
            <a:r>
              <a:rPr lang="ru-RU" altLang="ru-RU" sz="1400" dirty="0" err="1" smtClean="0">
                <a:cs typeface="Arial" pitchFamily="34" charset="0"/>
              </a:rPr>
              <a:t>Ти</a:t>
            </a:r>
            <a:r>
              <a:rPr lang="ru-RU" altLang="ru-RU" sz="1400" dirty="0" smtClean="0">
                <a:cs typeface="Arial" pitchFamily="34" charset="0"/>
              </a:rPr>
              <a:t> Фанни. </a:t>
            </a:r>
            <a:r>
              <a:rPr lang="ru-RU" altLang="ru-RU" sz="1400" dirty="0">
                <a:cs typeface="Arial" pitchFamily="34" charset="0"/>
              </a:rPr>
              <a:t>Кафе </a:t>
            </a:r>
            <a:r>
              <a:rPr lang="ru-RU" altLang="ru-RU" sz="1400" dirty="0" smtClean="0">
                <a:cs typeface="Arial" pitchFamily="34" charset="0"/>
              </a:rPr>
              <a:t>специализируются </a:t>
            </a:r>
            <a:r>
              <a:rPr lang="ru-RU" altLang="ru-RU" sz="1400" dirty="0">
                <a:cs typeface="Arial" pitchFamily="34" charset="0"/>
              </a:rPr>
              <a:t>на продаже трендовых напитков </a:t>
            </a:r>
            <a:r>
              <a:rPr lang="ru-RU" altLang="ru-RU" sz="1400" dirty="0" smtClean="0">
                <a:cs typeface="Arial" pitchFamily="34" charset="0"/>
              </a:rPr>
              <a:t>на </a:t>
            </a:r>
            <a:r>
              <a:rPr lang="ru-RU" altLang="ru-RU" sz="1400" dirty="0">
                <a:cs typeface="Arial" pitchFamily="34" charset="0"/>
              </a:rPr>
              <a:t>основе чая, кофе, молока, свежевыжатых соков, артезианской воды, а также десертов на основе мороженого и йогурта с добавлением </a:t>
            </a:r>
            <a:r>
              <a:rPr lang="ru-RU" altLang="ru-RU" sz="1400" dirty="0" err="1">
                <a:cs typeface="Arial" pitchFamily="34" charset="0"/>
              </a:rPr>
              <a:t>топпингов</a:t>
            </a:r>
            <a:r>
              <a:rPr lang="ru-RU" altLang="ru-RU" sz="1400" dirty="0">
                <a:cs typeface="Arial" pitchFamily="34" charset="0"/>
              </a:rPr>
              <a:t> молекулярной кухни</a:t>
            </a:r>
            <a:r>
              <a:rPr lang="ru-RU" altLang="ru-RU" sz="1400" dirty="0" smtClean="0">
                <a:cs typeface="Arial" pitchFamily="34" charset="0"/>
              </a:rPr>
              <a:t>.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1400" dirty="0" smtClean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1400" b="1" dirty="0"/>
              <a:t>Миссия: </a:t>
            </a:r>
            <a:r>
              <a:rPr lang="ru-RU" sz="1400" dirty="0"/>
              <a:t>Компания «</a:t>
            </a:r>
            <a:r>
              <a:rPr lang="ru-RU" sz="1400" dirty="0" err="1"/>
              <a:t>Ти</a:t>
            </a:r>
            <a:r>
              <a:rPr lang="ru-RU" sz="1400" dirty="0"/>
              <a:t> Фанни </a:t>
            </a:r>
            <a:r>
              <a:rPr lang="ru-RU" sz="1400" dirty="0" err="1"/>
              <a:t>Ворлд</a:t>
            </a:r>
            <a:r>
              <a:rPr lang="ru-RU" sz="1400" dirty="0"/>
              <a:t>» ставит своей целью продвижение в России безалкогольного и натурального инновационного продукта модных напитков </a:t>
            </a:r>
            <a:r>
              <a:rPr lang="ru-RU" sz="1400" dirty="0" err="1"/>
              <a:t>Т</a:t>
            </a:r>
            <a:r>
              <a:rPr lang="ru-RU" sz="1400" dirty="0" err="1" smtClean="0"/>
              <a:t>и</a:t>
            </a:r>
            <a:r>
              <a:rPr lang="ru-RU" sz="1400" dirty="0" smtClean="0"/>
              <a:t> Фанни, позиционирующих </a:t>
            </a:r>
            <a:r>
              <a:rPr lang="ru-RU" sz="1400" dirty="0"/>
              <a:t>идею здорового образа жизни в стране</a:t>
            </a:r>
            <a:r>
              <a:rPr lang="ru-RU" sz="1400" dirty="0" smtClean="0"/>
              <a:t>.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sz="1400" dirty="0"/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sz="1400" b="1" dirty="0"/>
              <a:t>Целевая аудитория: </a:t>
            </a:r>
            <a:r>
              <a:rPr lang="ru-RU" sz="1400" dirty="0"/>
              <a:t>преимущественно женская от 14 до 39 лет, жители городов с развитой инфраструктурой, со средним и выше среднего уровнем дохода.</a:t>
            </a:r>
            <a:endParaRPr lang="ru-RU" altLang="ru-RU" sz="1400" dirty="0">
              <a:cs typeface="Arial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1400" dirty="0">
              <a:cs typeface="Arial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dirty="0" smtClean="0">
              <a:cs typeface="Arial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dirty="0">
              <a:cs typeface="Arial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dirty="0"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995196"/>
              </p:ext>
            </p:extLst>
          </p:nvPr>
        </p:nvGraphicFramePr>
        <p:xfrm>
          <a:off x="2555776" y="4725144"/>
          <a:ext cx="3888432" cy="1408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Artwork" r:id="rId3" imgW="0" imgH="0" progId="Adobe.Illustrator.16">
                  <p:embed/>
                </p:oleObj>
              </mc:Choice>
              <mc:Fallback>
                <p:oleObj name="Artwork" r:id="rId3" imgW="0" imgH="0" progId="Adobe.Illustrator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725144"/>
                        <a:ext cx="3888432" cy="1408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414" y="332656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фирменных кафе</a:t>
            </a:r>
          </a:p>
        </p:txBody>
      </p:sp>
      <p:pic>
        <p:nvPicPr>
          <p:cNvPr id="8" name="Picture 2" descr="Z:\ФОТО\Фотографии торговых точек\Оренбург 17 декабря 2012\11gTuat_jdc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5057" y="1195854"/>
            <a:ext cx="3952850" cy="252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ФОТО\Фотографии торговых точек\Сургут\IMG_1238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196752"/>
            <a:ext cx="3993500" cy="251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Z:\ФОТО\Фотографии торговых точек\Сочи\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5324" y="3782259"/>
            <a:ext cx="3952583" cy="251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ФОТО\Фотографии торговых точек\Москва\Москва Звездочка Таганка\Таганка\DSC_169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3782260"/>
            <a:ext cx="3993500" cy="251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фирменных кафе</a:t>
            </a:r>
          </a:p>
        </p:txBody>
      </p:sp>
      <p:pic>
        <p:nvPicPr>
          <p:cNvPr id="3074" name="Picture 2" descr="Z:\ФОТО\на печать\картинки в переговорную\Астрахань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318" y="1216988"/>
            <a:ext cx="3615592" cy="245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ФОТО\на печать\картинки в переговорную\г. Ижевск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0607" y="3789040"/>
            <a:ext cx="3720741" cy="270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ФОТО\на печать\картинки в переговорную\Екатеринбург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8" y="3789038"/>
            <a:ext cx="3604680" cy="270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ФОТО\на печать\картинки в переговорную\Звездочка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216988"/>
            <a:ext cx="3699267" cy="244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фирменных кафе</a:t>
            </a:r>
          </a:p>
        </p:txBody>
      </p:sp>
      <p:pic>
        <p:nvPicPr>
          <p:cNvPr id="4098" name="Picture 2" descr="C:\Tea Funny\Фото точек\Ростов-на-Дону\12Рос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960440" cy="2639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Tea Funny\Фото точек\Мега Уфа\IMG_10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3758" y="1196752"/>
            <a:ext cx="3683575" cy="2639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Tea Funny\Фото точек\Мега Казань\IMG_11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3970093"/>
            <a:ext cx="3959661" cy="2628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:\ФОТО\Каталог точек\01.10.2014\Тиф\03Магн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3758" y="3970093"/>
            <a:ext cx="3645489" cy="2628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031" y="404664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фирменных кафе</a:t>
            </a:r>
          </a:p>
        </p:txBody>
      </p:sp>
      <p:pic>
        <p:nvPicPr>
          <p:cNvPr id="5122" name="Picture 2" descr="Z:\ФОТО\на печать\картинки в переговорную\Сургут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9" y="3645023"/>
            <a:ext cx="3867932" cy="2578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ФОТО\на печать\картинки в переговорную\Томск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8833" y="3645024"/>
            <a:ext cx="3012006" cy="2578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Z:\ФОТО\Каталог точек\Чебоксары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021980" cy="2267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Z:\ФОТО\Каталог точек\Таганка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268759"/>
            <a:ext cx="3866347" cy="2267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фирменных кафе</a:t>
            </a:r>
          </a:p>
        </p:txBody>
      </p:sp>
      <p:pic>
        <p:nvPicPr>
          <p:cNvPr id="6146" name="Picture 2" descr="Z:\ФОТО\Каталог точек\Ижевск_Verry Velly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80420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ФОТО\Каталог точек\Ижевск_Verry Vell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34" y="3861048"/>
            <a:ext cx="410445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Z:\ЛИЧНЫЕ ПАПКИ\Николай\Mio Mix\23.07.2014\IMG_07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683569" y="3879529"/>
            <a:ext cx="3780419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ФОТО\Каталог точек\Иркутск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1268760"/>
            <a:ext cx="4104457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415" y="404664"/>
            <a:ext cx="813690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ФОРМАТЫ 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фирменных кафе</a:t>
            </a:r>
          </a:p>
        </p:txBody>
      </p:sp>
      <p:pic>
        <p:nvPicPr>
          <p:cNvPr id="5124" name="Picture 4" descr="Z:\ФОТО\на печать\картинки в переговорную\Харьков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5" y="1522572"/>
            <a:ext cx="2850226" cy="430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ФОТО\на печать\картинки в переговорную\Чебоксары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11568"/>
            <a:ext cx="5179848" cy="431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786" y="404664"/>
            <a:ext cx="793122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кафе в кафе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776864" cy="237626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700" dirty="0">
                <a:latin typeface="Littera Plain Book" pitchFamily="50" charset="0"/>
              </a:rPr>
              <a:t>Компания «</a:t>
            </a:r>
            <a:r>
              <a:rPr lang="ru-RU" sz="1700" dirty="0" err="1">
                <a:latin typeface="Littera Plain Book" pitchFamily="50" charset="0"/>
              </a:rPr>
              <a:t>Ти</a:t>
            </a:r>
            <a:r>
              <a:rPr lang="ru-RU" sz="1700" dirty="0">
                <a:latin typeface="Littera Plain Book" pitchFamily="50" charset="0"/>
              </a:rPr>
              <a:t> Фанни </a:t>
            </a:r>
            <a:r>
              <a:rPr lang="ru-RU" sz="1700" dirty="0" err="1">
                <a:latin typeface="Littera Plain Book" pitchFamily="50" charset="0"/>
              </a:rPr>
              <a:t>Ворлд</a:t>
            </a:r>
            <a:r>
              <a:rPr lang="ru-RU" sz="1700" dirty="0">
                <a:latin typeface="Littera Plain Book" pitchFamily="50" charset="0"/>
              </a:rPr>
              <a:t>» уделяет особое внимание развитию направления «Кафе в кафе».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dirty="0">
                <a:latin typeface="Littera Plain Book" pitchFamily="50" charset="0"/>
              </a:rPr>
              <a:t>Зачастую занимаемая кафе или рестораном площадь позволяет оптимизировать размещение действующего оборудования для установки </a:t>
            </a:r>
            <a:r>
              <a:rPr lang="ru-RU" sz="1700" dirty="0" smtClean="0">
                <a:latin typeface="Littera Plain Book" pitchFamily="50" charset="0"/>
              </a:rPr>
              <a:t>компактной точки </a:t>
            </a:r>
            <a:r>
              <a:rPr lang="en-US" sz="1700" dirty="0">
                <a:latin typeface="Littera Plain Book" pitchFamily="50" charset="0"/>
              </a:rPr>
              <a:t>Tea Funny</a:t>
            </a:r>
            <a:r>
              <a:rPr lang="ru-RU" sz="1700" dirty="0">
                <a:latin typeface="Littera Plain Book" pitchFamily="50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00" dirty="0">
                <a:latin typeface="Littera Plain Book" pitchFamily="50" charset="0"/>
              </a:rPr>
              <a:t>Таким образом Вы сможете диверсифицировать Ваш бизнес, расширить ассортимент кафе и более эффективно использовать арендованную площадь.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115616" y="6480281"/>
            <a:ext cx="2540049" cy="34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itchFamily="34" charset="0"/>
              <a:buNone/>
            </a:pPr>
            <a:r>
              <a:rPr lang="ru-RU" sz="1200" dirty="0" smtClean="0">
                <a:latin typeface="Littera Plain Book" pitchFamily="50" charset="0"/>
              </a:rPr>
              <a:t>ТЦ «Крытый рынок», г. Салехард</a:t>
            </a:r>
            <a:endParaRPr lang="ru-RU" sz="1200" dirty="0">
              <a:latin typeface="Littera Plain Book" pitchFamily="50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076056" y="6453336"/>
            <a:ext cx="2540049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itchFamily="34" charset="0"/>
              <a:buNone/>
            </a:pPr>
            <a:r>
              <a:rPr lang="ru-RU" sz="1200" dirty="0" smtClean="0">
                <a:latin typeface="Littera Plain Book" pitchFamily="50" charset="0"/>
              </a:rPr>
              <a:t>ТРЦ «Ярмарка», г. Ухта</a:t>
            </a:r>
            <a:endParaRPr lang="ru-RU" sz="1200" dirty="0">
              <a:latin typeface="Littera Plain Book" pitchFamily="50" charset="0"/>
            </a:endParaRPr>
          </a:p>
        </p:txBody>
      </p:sp>
      <p:pic>
        <p:nvPicPr>
          <p:cNvPr id="3074" name="Picture 2" descr="Z:\ФОТО\Фотографии торговых точек\Ухта\ukhta_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8350" y="3722933"/>
            <a:ext cx="3805571" cy="2730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49878"/>
            <a:ext cx="3640537" cy="2730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355" y="332656"/>
            <a:ext cx="7931224" cy="54006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кафе в кафе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7776864" cy="252028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400" dirty="0" smtClean="0">
                <a:latin typeface="Littera Plain Book" pitchFamily="50" charset="0"/>
              </a:rPr>
              <a:t>Направление компании «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</a:t>
            </a:r>
            <a:r>
              <a:rPr lang="ru-RU" sz="1400" dirty="0" err="1" smtClean="0">
                <a:latin typeface="Littera Plain Book" pitchFamily="50" charset="0"/>
              </a:rPr>
              <a:t>Ворлд</a:t>
            </a:r>
            <a:r>
              <a:rPr lang="ru-RU" sz="1400" dirty="0" smtClean="0">
                <a:latin typeface="Littera Plain Book" pitchFamily="50" charset="0"/>
              </a:rPr>
              <a:t>» КАФЕ В КАФЕ </a:t>
            </a:r>
            <a:r>
              <a:rPr lang="ru-RU" sz="1400" dirty="0"/>
              <a:t>—</a:t>
            </a:r>
            <a:r>
              <a:rPr lang="ru-RU" sz="1400" dirty="0" smtClean="0">
                <a:latin typeface="Littera Plain Book" pitchFamily="50" charset="0"/>
              </a:rPr>
              <a:t> это</a:t>
            </a:r>
            <a:r>
              <a:rPr lang="ru-RU" sz="1400" dirty="0">
                <a:latin typeface="Littera Plain Book" pitchFamily="50" charset="0"/>
              </a:rPr>
              <a:t>:</a:t>
            </a:r>
            <a:endParaRPr lang="ru-RU" sz="1400" dirty="0" smtClean="0">
              <a:latin typeface="Littera Plain Book" pitchFamily="50" charset="0"/>
            </a:endParaRPr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Оптимизация арендованной площади;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Минимизация расходов при запуске;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Площадь точки – от 4 кв. м.;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Консультации по формированию ассортимента и конфигурации оборудования;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Участие в уникальном проекте. </a:t>
            </a:r>
          </a:p>
          <a:p>
            <a:pPr>
              <a:spcBef>
                <a:spcPts val="1800"/>
              </a:spcBef>
              <a:buFontTx/>
              <a:buChar char="-"/>
            </a:pPr>
            <a:endParaRPr lang="ru-RU" sz="1500" dirty="0" smtClean="0">
              <a:latin typeface="Littera Plain Book" pitchFamily="50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ru-RU" sz="1500" dirty="0" smtClean="0">
              <a:latin typeface="Littera Plain Book" pitchFamily="50" charset="0"/>
            </a:endParaRPr>
          </a:p>
        </p:txBody>
      </p:sp>
      <p:pic>
        <p:nvPicPr>
          <p:cNvPr id="6146" name="Picture 2" descr="C:\TEA FUNNY\TeaFunny3\presentation\бизнес\шлак\TF_Prez_Final_rev_4-motion_FIN_22.02.2013_for print_Page_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812" y="3816474"/>
            <a:ext cx="3699690" cy="26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735807" y="3539108"/>
            <a:ext cx="2540049" cy="34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1200" dirty="0">
                <a:latin typeface="Littera Plain Book" pitchFamily="50" charset="0"/>
              </a:rPr>
              <a:t>ТЦ «</a:t>
            </a:r>
            <a:r>
              <a:rPr lang="ru-RU" sz="1200" dirty="0" err="1">
                <a:latin typeface="Littera Plain Book" pitchFamily="50" charset="0"/>
              </a:rPr>
              <a:t>Туймаада</a:t>
            </a:r>
            <a:r>
              <a:rPr lang="ru-RU" sz="1200" dirty="0">
                <a:latin typeface="Littera Plain Book" pitchFamily="50" charset="0"/>
              </a:rPr>
              <a:t>», г. Якутск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72000" y="3539109"/>
            <a:ext cx="2540049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itchFamily="34" charset="0"/>
              <a:buNone/>
            </a:pPr>
            <a:r>
              <a:rPr lang="ru-RU" sz="1200" dirty="0" smtClean="0">
                <a:latin typeface="Littera Plain Book" pitchFamily="50" charset="0"/>
              </a:rPr>
              <a:t>ТРЦ «Витте </a:t>
            </a:r>
            <a:r>
              <a:rPr lang="ru-RU" sz="1200" dirty="0" err="1" smtClean="0">
                <a:latin typeface="Littera Plain Book" pitchFamily="50" charset="0"/>
              </a:rPr>
              <a:t>Молл</a:t>
            </a:r>
            <a:r>
              <a:rPr lang="ru-RU" sz="1200" dirty="0" smtClean="0">
                <a:latin typeface="Littera Plain Book" pitchFamily="50" charset="0"/>
              </a:rPr>
              <a:t>», г. Москва</a:t>
            </a:r>
            <a:endParaRPr lang="ru-RU" sz="1200" dirty="0">
              <a:latin typeface="Littera Plain Book" pitchFamily="50" charset="0"/>
            </a:endParaRPr>
          </a:p>
        </p:txBody>
      </p:sp>
      <p:pic>
        <p:nvPicPr>
          <p:cNvPr id="6147" name="Picture 3" descr="Z:\ФОТО\Фотографии торговых точек\Москва\Москва Бургер Клаб\IMAG02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3816474"/>
            <a:ext cx="3816423" cy="2657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ФРАНЧАЙЗИ\Якутск\жделатерия\привязка_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812" y="3811478"/>
            <a:ext cx="3699690" cy="2662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0565" y="476673"/>
            <a:ext cx="7859573" cy="792087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Уникальная разработка </a:t>
            </a:r>
            <a:b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</a:br>
            <a:r>
              <a:rPr lang="ru-RU" sz="3000" cap="all" dirty="0" err="1" smtClean="0">
                <a:solidFill>
                  <a:srgbClr val="CE0538"/>
                </a:solidFill>
                <a:latin typeface="Euclid TF  Bold" pitchFamily="50" charset="-52"/>
              </a:rPr>
              <a:t>Tea</a:t>
            </a:r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 </a:t>
            </a:r>
            <a:r>
              <a:rPr lang="ru-RU" sz="3000" cap="all" dirty="0" err="1">
                <a:solidFill>
                  <a:srgbClr val="CE0538"/>
                </a:solidFill>
                <a:latin typeface="Euclid TF  Bold" pitchFamily="50" charset="-52"/>
              </a:rPr>
              <a:t>Funny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 </a:t>
            </a:r>
            <a:r>
              <a:rPr lang="ru-RU" sz="3000" cap="all" dirty="0" err="1" smtClean="0">
                <a:solidFill>
                  <a:srgbClr val="CE0538"/>
                </a:solidFill>
                <a:latin typeface="Euclid TF  Bold" pitchFamily="50" charset="-52"/>
              </a:rPr>
              <a:t>Point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965394-B33B-40BF-9EAA-D63F62AAA4E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1540"/>
            <a:ext cx="3921905" cy="294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9259" y="1466781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kern="0" dirty="0">
                <a:latin typeface="Littera Plain Book" pitchFamily="50" charset="0"/>
                <a:sym typeface="Littera Plain Book" pitchFamily="50" charset="0"/>
              </a:rPr>
              <a:t>Проект разработан специально для пешеходных </a:t>
            </a:r>
            <a:r>
              <a:rPr lang="ru-RU" sz="1400" kern="0" dirty="0" smtClean="0">
                <a:latin typeface="Littera Plain Book" pitchFamily="50" charset="0"/>
                <a:sym typeface="Littera Plain Book" pitchFamily="50" charset="0"/>
              </a:rPr>
              <a:t>зон, </a:t>
            </a:r>
            <a:r>
              <a:rPr lang="ru-RU" sz="1400" kern="0" dirty="0">
                <a:latin typeface="Littera Plain Book" pitchFamily="50" charset="0"/>
                <a:sym typeface="Littera Plain Book" pitchFamily="50" charset="0"/>
              </a:rPr>
              <a:t>а также для размещения в торгово-развлекательных центрах в условиях ограниченного пространства. Компактность, мобильность, легкая транспортировка обеспечивают самые низкие показатели финансовых вложений. </a:t>
            </a:r>
            <a:endParaRPr lang="en-US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07754"/>
            <a:ext cx="3921904" cy="294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55" y="260648"/>
            <a:ext cx="8075240" cy="576064"/>
          </a:xfrm>
        </p:spPr>
        <p:txBody>
          <a:bodyPr>
            <a:norm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Летние кафе</a:t>
            </a:r>
            <a:endParaRPr lang="ru-RU" sz="3000" dirty="0">
              <a:solidFill>
                <a:srgbClr val="CE053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459" y="1006842"/>
            <a:ext cx="8003232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>
                <a:latin typeface="Littera Plain Book" pitchFamily="50" charset="0"/>
              </a:rPr>
              <a:t>Летние кафе </a:t>
            </a:r>
            <a:r>
              <a:rPr lang="en-US" sz="1400" dirty="0">
                <a:latin typeface="Littera Plain Book" pitchFamily="50" charset="0"/>
              </a:rPr>
              <a:t>Tea Funny </a:t>
            </a:r>
            <a:r>
              <a:rPr lang="ru-RU" sz="1400" dirty="0">
                <a:latin typeface="Littera Plain Book" pitchFamily="50" charset="0"/>
              </a:rPr>
              <a:t>очень успешно работают в парках Сокольники</a:t>
            </a:r>
            <a:r>
              <a:rPr lang="en-US" sz="1400" dirty="0">
                <a:latin typeface="Littera Plain Book" pitchFamily="50" charset="0"/>
              </a:rPr>
              <a:t>, </a:t>
            </a:r>
            <a:r>
              <a:rPr lang="ru-RU" sz="1400" dirty="0" smtClean="0">
                <a:latin typeface="Littera Plain Book" pitchFamily="50" charset="0"/>
              </a:rPr>
              <a:t>Центральном </a:t>
            </a:r>
            <a:r>
              <a:rPr lang="ru-RU" sz="1400" dirty="0">
                <a:latin typeface="Littera Plain Book" pitchFamily="50" charset="0"/>
              </a:rPr>
              <a:t>п</a:t>
            </a:r>
            <a:r>
              <a:rPr lang="ru-RU" sz="1400" dirty="0" smtClean="0">
                <a:latin typeface="Littera Plain Book" pitchFamily="50" charset="0"/>
              </a:rPr>
              <a:t>арке </a:t>
            </a:r>
            <a:r>
              <a:rPr lang="ru-RU" sz="1400" dirty="0">
                <a:latin typeface="Littera Plain Book" pitchFamily="50" charset="0"/>
              </a:rPr>
              <a:t>культуры и отдыха имени М. Горького</a:t>
            </a:r>
            <a:r>
              <a:rPr lang="en-US" sz="1400" dirty="0">
                <a:latin typeface="Littera Plain Book" pitchFamily="50" charset="0"/>
              </a:rPr>
              <a:t>, </a:t>
            </a:r>
            <a:r>
              <a:rPr lang="ru-RU" sz="1400" dirty="0" smtClean="0">
                <a:latin typeface="Littera Plain Book" pitchFamily="50" charset="0"/>
              </a:rPr>
              <a:t>парке </a:t>
            </a:r>
            <a:r>
              <a:rPr lang="ru-RU" sz="1400" dirty="0" err="1" smtClean="0">
                <a:latin typeface="Littera Plain Book" pitchFamily="50" charset="0"/>
              </a:rPr>
              <a:t>Музеон</a:t>
            </a:r>
            <a:r>
              <a:rPr lang="en-US" sz="1400" dirty="0">
                <a:latin typeface="Littera Plain Book" pitchFamily="50" charset="0"/>
              </a:rPr>
              <a:t>, </a:t>
            </a:r>
            <a:r>
              <a:rPr lang="ru-RU" sz="1400" dirty="0">
                <a:latin typeface="Littera Plain Book" pitchFamily="50" charset="0"/>
              </a:rPr>
              <a:t>парке на </a:t>
            </a:r>
            <a:r>
              <a:rPr lang="ru-RU" sz="1400" dirty="0" smtClean="0">
                <a:latin typeface="Littera Plain Book" pitchFamily="50" charset="0"/>
              </a:rPr>
              <a:t>Краснопресненской, в саду Эрмитаж, парке Тушино, Московском Зоопарке. </a:t>
            </a:r>
            <a:r>
              <a:rPr lang="ru-RU" sz="1400" dirty="0">
                <a:latin typeface="Littera Plain Book" pitchFamily="50" charset="0"/>
              </a:rPr>
              <a:t>Планируется также открытие точек продаж на ВДНХ</a:t>
            </a:r>
            <a:r>
              <a:rPr lang="en-US" sz="1400" dirty="0">
                <a:latin typeface="Littera Plain Book" pitchFamily="50" charset="0"/>
              </a:rPr>
              <a:t>, </a:t>
            </a:r>
            <a:r>
              <a:rPr lang="ru-RU" sz="1400" dirty="0">
                <a:latin typeface="Littera Plain Book" pitchFamily="50" charset="0"/>
              </a:rPr>
              <a:t>в Коломенском</a:t>
            </a:r>
            <a:r>
              <a:rPr lang="en-US" sz="1400" dirty="0">
                <a:latin typeface="Littera Plain Book" pitchFamily="50" charset="0"/>
              </a:rPr>
              <a:t>, </a:t>
            </a:r>
            <a:r>
              <a:rPr lang="ru-RU" sz="1400" dirty="0">
                <a:latin typeface="Littera Plain Book" pitchFamily="50" charset="0"/>
              </a:rPr>
              <a:t>на территории дизайн-завода </a:t>
            </a:r>
            <a:r>
              <a:rPr lang="ru-RU" sz="1400" dirty="0" smtClean="0">
                <a:latin typeface="Littera Plain Book" pitchFamily="50" charset="0"/>
              </a:rPr>
              <a:t>Флакон</a:t>
            </a:r>
            <a:r>
              <a:rPr lang="ru-RU" sz="1400" dirty="0">
                <a:latin typeface="Littera Plain Book" pitchFamily="50" charset="0"/>
              </a:rPr>
              <a:t>.</a:t>
            </a:r>
          </a:p>
          <a:p>
            <a:pPr marL="0" indent="0">
              <a:buNone/>
            </a:pPr>
            <a:r>
              <a:rPr lang="ru-RU" sz="1400" dirty="0" smtClean="0">
                <a:latin typeface="Littera Plain Book" pitchFamily="50" charset="0"/>
              </a:rPr>
              <a:t>               </a:t>
            </a:r>
            <a:endParaRPr lang="ru-RU" sz="1400" dirty="0">
              <a:latin typeface="Littera Plain Book" pitchFamily="50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91990" y="2420888"/>
            <a:ext cx="7740450" cy="3860892"/>
            <a:chOff x="791990" y="2807572"/>
            <a:chExt cx="7633308" cy="36902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90" y="2807572"/>
              <a:ext cx="3852018" cy="3690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066" y="2807572"/>
              <a:ext cx="3690232" cy="3690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idx="1"/>
          </p:nvPr>
        </p:nvSpPr>
        <p:spPr>
          <a:xfrm>
            <a:off x="540285" y="1196752"/>
            <a:ext cx="7772400" cy="3381569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ru-RU" altLang="ru-RU" sz="1400" dirty="0">
                <a:cs typeface="Arial" pitchFamily="34" charset="0"/>
              </a:rPr>
              <a:t>В 2014 </a:t>
            </a:r>
            <a:r>
              <a:rPr lang="ru-RU" altLang="ru-RU" sz="1400" dirty="0" smtClean="0">
                <a:cs typeface="Arial" pitchFamily="34" charset="0"/>
              </a:rPr>
              <a:t>году </a:t>
            </a:r>
            <a:r>
              <a:rPr lang="ru-RU" altLang="ru-RU" sz="1400" dirty="0">
                <a:cs typeface="Arial" pitchFamily="34" charset="0"/>
              </a:rPr>
              <a:t>самое известное бизнес-издание —</a:t>
            </a:r>
            <a:r>
              <a:rPr lang="ru-RU" altLang="ru-RU" sz="1400" dirty="0" smtClean="0">
                <a:cs typeface="Arial" pitchFamily="34" charset="0"/>
              </a:rPr>
              <a:t> </a:t>
            </a:r>
            <a:r>
              <a:rPr lang="ru-RU" altLang="ru-RU" sz="1400" dirty="0">
                <a:cs typeface="Arial" pitchFamily="34" charset="0"/>
              </a:rPr>
              <a:t>журнал </a:t>
            </a:r>
            <a:r>
              <a:rPr lang="ru-RU" altLang="ru-RU" sz="1400" dirty="0" err="1">
                <a:cs typeface="Arial" pitchFamily="34" charset="0"/>
              </a:rPr>
              <a:t>Forbes</a:t>
            </a:r>
            <a:r>
              <a:rPr lang="ru-RU" altLang="ru-RU" sz="1400" dirty="0">
                <a:cs typeface="Arial" pitchFamily="34" charset="0"/>
              </a:rPr>
              <a:t> —</a:t>
            </a:r>
            <a:r>
              <a:rPr lang="ru-RU" altLang="ru-RU" sz="1400" dirty="0" smtClean="0">
                <a:cs typeface="Arial" pitchFamily="34" charset="0"/>
              </a:rPr>
              <a:t> </a:t>
            </a:r>
            <a:r>
              <a:rPr lang="ru-RU" altLang="ru-RU" sz="1400" dirty="0">
                <a:cs typeface="Arial" pitchFamily="34" charset="0"/>
              </a:rPr>
              <a:t>поставил бренд </a:t>
            </a:r>
            <a:r>
              <a:rPr lang="ru-RU" altLang="ru-RU" sz="1400" dirty="0" err="1">
                <a:cs typeface="Arial" pitchFamily="34" charset="0"/>
              </a:rPr>
              <a:t>Tea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Funny</a:t>
            </a:r>
            <a:r>
              <a:rPr lang="ru-RU" altLang="ru-RU" sz="1400" dirty="0">
                <a:cs typeface="Arial" pitchFamily="34" charset="0"/>
              </a:rPr>
              <a:t> в десятку лучших франшиз России из </a:t>
            </a:r>
            <a:r>
              <a:rPr lang="ru-RU" altLang="ru-RU" sz="1400" dirty="0" smtClean="0">
                <a:cs typeface="Arial" pitchFamily="34" charset="0"/>
              </a:rPr>
              <a:t>720 </a:t>
            </a:r>
            <a:r>
              <a:rPr lang="ru-RU" altLang="ru-RU" sz="1400" dirty="0">
                <a:cs typeface="Arial" pitchFamily="34" charset="0"/>
              </a:rPr>
              <a:t>компаний-</a:t>
            </a:r>
            <a:r>
              <a:rPr lang="ru-RU" altLang="ru-RU" sz="1400" dirty="0" err="1">
                <a:cs typeface="Arial" pitchFamily="34" charset="0"/>
              </a:rPr>
              <a:t>франчайзеров</a:t>
            </a:r>
            <a:r>
              <a:rPr lang="ru-RU" altLang="ru-RU" sz="1400" dirty="0">
                <a:cs typeface="Arial" pitchFamily="34" charset="0"/>
              </a:rPr>
              <a:t>. Франшиза </a:t>
            </a:r>
            <a:r>
              <a:rPr lang="ru-RU" altLang="ru-RU" sz="1400" dirty="0" err="1">
                <a:cs typeface="Arial" pitchFamily="34" charset="0"/>
              </a:rPr>
              <a:t>Tea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Funny</a:t>
            </a:r>
            <a:r>
              <a:rPr lang="ru-RU" altLang="ru-RU" sz="1400" dirty="0">
                <a:cs typeface="Arial" pitchFamily="34" charset="0"/>
              </a:rPr>
              <a:t> опередила сеть кофеен «Шоколадница», </a:t>
            </a:r>
            <a:r>
              <a:rPr lang="ru-RU" altLang="ru-RU" sz="1400" dirty="0" err="1">
                <a:cs typeface="Arial" pitchFamily="34" charset="0"/>
              </a:rPr>
              <a:t>Tom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Farr</a:t>
            </a:r>
            <a:r>
              <a:rPr lang="ru-RU" altLang="ru-RU" sz="1400" dirty="0">
                <a:cs typeface="Arial" pitchFamily="34" charset="0"/>
              </a:rPr>
              <a:t>, Экспедицию, </a:t>
            </a:r>
            <a:r>
              <a:rPr lang="ru-RU" altLang="ru-RU" sz="1400" dirty="0" err="1">
                <a:cs typeface="Arial" pitchFamily="34" charset="0"/>
              </a:rPr>
              <a:t>Baon</a:t>
            </a:r>
            <a:r>
              <a:rPr lang="ru-RU" altLang="ru-RU" sz="1400" dirty="0">
                <a:cs typeface="Arial" pitchFamily="34" charset="0"/>
              </a:rPr>
              <a:t>, </a:t>
            </a:r>
            <a:r>
              <a:rPr lang="ru-RU" altLang="ru-RU" sz="1400" dirty="0" err="1">
                <a:cs typeface="Arial" pitchFamily="34" charset="0"/>
              </a:rPr>
              <a:t>Смешарики</a:t>
            </a:r>
            <a:r>
              <a:rPr lang="ru-RU" altLang="ru-RU" sz="1400" dirty="0">
                <a:cs typeface="Arial" pitchFamily="34" charset="0"/>
              </a:rPr>
              <a:t>, </a:t>
            </a:r>
            <a:r>
              <a:rPr lang="ru-RU" altLang="ru-RU" sz="1400" dirty="0" err="1">
                <a:cs typeface="Arial" pitchFamily="34" charset="0"/>
              </a:rPr>
              <a:t>Finn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Flare</a:t>
            </a:r>
            <a:r>
              <a:rPr lang="ru-RU" altLang="ru-RU" sz="1400" dirty="0">
                <a:cs typeface="Arial" pitchFamily="34" charset="0"/>
              </a:rPr>
              <a:t> и другие бренды.</a:t>
            </a:r>
            <a:r>
              <a:rPr lang="en-US" altLang="ru-RU" sz="1400" dirty="0">
                <a:cs typeface="Arial" pitchFamily="34" charset="0"/>
              </a:rPr>
              <a:t> </a:t>
            </a:r>
            <a:endParaRPr lang="ru-RU" altLang="ru-RU" sz="1400" dirty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400" dirty="0" smtClean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400" dirty="0" smtClean="0">
                <a:cs typeface="Arial" pitchFamily="34" charset="0"/>
              </a:rPr>
              <a:t>Сегодня </a:t>
            </a:r>
            <a:r>
              <a:rPr lang="ru-RU" altLang="ru-RU" sz="1400" dirty="0">
                <a:cs typeface="Arial" pitchFamily="34" charset="0"/>
              </a:rPr>
              <a:t>открыто </a:t>
            </a:r>
            <a:r>
              <a:rPr lang="ru-RU" altLang="ru-RU" sz="1400" dirty="0" smtClean="0">
                <a:cs typeface="Arial" pitchFamily="34" charset="0"/>
              </a:rPr>
              <a:t>188 кафе </a:t>
            </a:r>
            <a:r>
              <a:rPr lang="ru-RU" altLang="ru-RU" sz="1400" dirty="0">
                <a:cs typeface="Arial" pitchFamily="34" charset="0"/>
              </a:rPr>
              <a:t>Tea Funny в России, </a:t>
            </a:r>
            <a:r>
              <a:rPr lang="ru-RU" altLang="ru-RU" sz="1400" dirty="0" smtClean="0">
                <a:cs typeface="Arial" pitchFamily="34" charset="0"/>
              </a:rPr>
              <a:t>Казахстане и Беларуси. </a:t>
            </a:r>
            <a:r>
              <a:rPr lang="ru-RU" altLang="ru-RU" sz="1400" dirty="0">
                <a:cs typeface="Arial" pitchFamily="34" charset="0"/>
              </a:rPr>
              <a:t>Работают Представительства </a:t>
            </a:r>
            <a:r>
              <a:rPr lang="ru-RU" sz="1400" dirty="0"/>
              <a:t>в Сибирском и Дальневосточном регионе, Краснодарском крае, Казахстане, Беларуси</a:t>
            </a:r>
            <a:r>
              <a:rPr lang="ru-RU" altLang="ru-RU" sz="1400" dirty="0" smtClean="0">
                <a:cs typeface="Arial" pitchFamily="34" charset="0"/>
              </a:rPr>
              <a:t>. </a:t>
            </a:r>
            <a:r>
              <a:rPr lang="ru-RU" altLang="ru-RU" sz="1400" dirty="0">
                <a:cs typeface="Arial" pitchFamily="34" charset="0"/>
              </a:rPr>
              <a:t>Продукция </a:t>
            </a:r>
            <a:r>
              <a:rPr lang="ru-RU" altLang="ru-RU" sz="1400" dirty="0" err="1">
                <a:cs typeface="Arial" pitchFamily="34" charset="0"/>
              </a:rPr>
              <a:t>Tea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Funny</a:t>
            </a:r>
            <a:r>
              <a:rPr lang="ru-RU" altLang="ru-RU" sz="1400" dirty="0">
                <a:cs typeface="Arial" pitchFamily="34" charset="0"/>
              </a:rPr>
              <a:t> представлена на всех крупнейших международных выставках и бизнес-форумах: </a:t>
            </a:r>
            <a:r>
              <a:rPr lang="ru-RU" altLang="ru-RU" sz="1400" dirty="0" err="1">
                <a:cs typeface="Arial" pitchFamily="34" charset="0"/>
              </a:rPr>
              <a:t>World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Food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Moscow</a:t>
            </a:r>
            <a:r>
              <a:rPr lang="ru-RU" altLang="ru-RU" sz="1400" dirty="0">
                <a:cs typeface="Arial" pitchFamily="34" charset="0"/>
              </a:rPr>
              <a:t>, </a:t>
            </a:r>
            <a:r>
              <a:rPr lang="ru-RU" altLang="ru-RU" sz="1400" dirty="0" err="1">
                <a:cs typeface="Arial" pitchFamily="34" charset="0"/>
              </a:rPr>
              <a:t>Продэкспо</a:t>
            </a:r>
            <a:r>
              <a:rPr lang="ru-RU" altLang="ru-RU" sz="1400" dirty="0">
                <a:cs typeface="Arial" pitchFamily="34" charset="0"/>
              </a:rPr>
              <a:t>, </a:t>
            </a:r>
            <a:r>
              <a:rPr lang="ru-RU" altLang="ru-RU" sz="1400" dirty="0" err="1">
                <a:cs typeface="Arial" pitchFamily="34" charset="0"/>
              </a:rPr>
              <a:t>Buybrand</a:t>
            </a:r>
            <a:r>
              <a:rPr lang="ru-RU" altLang="ru-RU" sz="1400" dirty="0">
                <a:cs typeface="Arial" pitchFamily="34" charset="0"/>
              </a:rPr>
              <a:t>, ПИР, IFFF, </a:t>
            </a:r>
            <a:r>
              <a:rPr lang="ru-RU" altLang="ru-RU" sz="1400" dirty="0" err="1">
                <a:cs typeface="Arial" pitchFamily="34" charset="0"/>
              </a:rPr>
              <a:t>Vendexpo</a:t>
            </a:r>
            <a:r>
              <a:rPr lang="ru-RU" altLang="ru-RU" sz="1400" dirty="0">
                <a:cs typeface="Arial" pitchFamily="34" charset="0"/>
              </a:rPr>
              <a:t>, Опора России.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1400" dirty="0"/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altLang="ru-RU" sz="1400" dirty="0" smtClean="0"/>
              <a:t>Фирменный </a:t>
            </a:r>
            <a:r>
              <a:rPr lang="ru-RU" altLang="ru-RU" sz="1400" dirty="0"/>
              <a:t>стиль </a:t>
            </a:r>
            <a:r>
              <a:rPr lang="ru-RU" altLang="ru-RU" sz="1400" dirty="0" err="1"/>
              <a:t>Tea</a:t>
            </a:r>
            <a:r>
              <a:rPr lang="ru-RU" altLang="ru-RU" sz="1400" dirty="0"/>
              <a:t> </a:t>
            </a:r>
            <a:r>
              <a:rPr lang="ru-RU" altLang="ru-RU" sz="1400" dirty="0" err="1"/>
              <a:t>Funny</a:t>
            </a:r>
            <a:r>
              <a:rPr lang="ru-RU" altLang="ru-RU" sz="1400" dirty="0"/>
              <a:t> </a:t>
            </a:r>
            <a:r>
              <a:rPr lang="ru-RU" altLang="ru-RU" sz="1400" dirty="0">
                <a:cs typeface="Arial" pitchFamily="34" charset="0"/>
              </a:rPr>
              <a:t>получил две международные дизайнерские премии за лучшее внедрение бренда — обладатель двух премий — престижного европейского конкурса «Лучший европейский дизайн» </a:t>
            </a:r>
            <a:r>
              <a:rPr lang="ru-RU" altLang="ru-RU" sz="1400" dirty="0" err="1">
                <a:cs typeface="Arial" pitchFamily="34" charset="0"/>
              </a:rPr>
              <a:t>European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Design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Awards</a:t>
            </a:r>
            <a:r>
              <a:rPr lang="ru-RU" altLang="ru-RU" sz="1400" dirty="0">
                <a:cs typeface="Arial" pitchFamily="34" charset="0"/>
              </a:rPr>
              <a:t> и международной премии </a:t>
            </a:r>
            <a:r>
              <a:rPr lang="ru-RU" altLang="ru-RU" sz="1400" dirty="0" err="1">
                <a:cs typeface="Arial" pitchFamily="34" charset="0"/>
              </a:rPr>
              <a:t>Red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Dot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Design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Award</a:t>
            </a:r>
            <a:r>
              <a:rPr lang="ru-RU" altLang="ru-RU" sz="1400" dirty="0">
                <a:cs typeface="Arial" pitchFamily="34" charset="0"/>
              </a:rPr>
              <a:t>, где дизайн бренда </a:t>
            </a:r>
            <a:r>
              <a:rPr lang="ru-RU" altLang="ru-RU" sz="1400" dirty="0" err="1">
                <a:cs typeface="Arial" pitchFamily="34" charset="0"/>
              </a:rPr>
              <a:t>Tea</a:t>
            </a:r>
            <a:r>
              <a:rPr lang="ru-RU" altLang="ru-RU" sz="1400" dirty="0">
                <a:cs typeface="Arial" pitchFamily="34" charset="0"/>
              </a:rPr>
              <a:t> </a:t>
            </a:r>
            <a:r>
              <a:rPr lang="ru-RU" altLang="ru-RU" sz="1400" dirty="0" err="1">
                <a:cs typeface="Arial" pitchFamily="34" charset="0"/>
              </a:rPr>
              <a:t>Funny</a:t>
            </a:r>
            <a:r>
              <a:rPr lang="ru-RU" altLang="ru-RU" sz="1400" dirty="0">
                <a:cs typeface="Arial" pitchFamily="34" charset="0"/>
              </a:rPr>
              <a:t> получил признание специалистов дизайна международного класса.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1400" dirty="0" smtClean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400" dirty="0" smtClean="0">
                <a:cs typeface="Arial" pitchFamily="34" charset="0"/>
              </a:rPr>
              <a:t>Компания «</a:t>
            </a:r>
            <a:r>
              <a:rPr lang="ru-RU" altLang="ru-RU" sz="1400" dirty="0" err="1" smtClean="0">
                <a:cs typeface="Arial" pitchFamily="34" charset="0"/>
              </a:rPr>
              <a:t>Ти</a:t>
            </a:r>
            <a:r>
              <a:rPr lang="ru-RU" altLang="ru-RU" sz="1400" dirty="0" smtClean="0">
                <a:cs typeface="Arial" pitchFamily="34" charset="0"/>
              </a:rPr>
              <a:t> Фанни </a:t>
            </a:r>
            <a:r>
              <a:rPr lang="ru-RU" altLang="ru-RU" sz="1400" dirty="0" err="1" smtClean="0">
                <a:cs typeface="Arial" pitchFamily="34" charset="0"/>
              </a:rPr>
              <a:t>Ворлд</a:t>
            </a:r>
            <a:r>
              <a:rPr lang="ru-RU" altLang="ru-RU" sz="1400" dirty="0" smtClean="0">
                <a:cs typeface="Arial" pitchFamily="34" charset="0"/>
              </a:rPr>
              <a:t>» является </a:t>
            </a:r>
            <a:r>
              <a:rPr lang="ru-RU" altLang="ru-RU" sz="1400" dirty="0">
                <a:cs typeface="Arial" pitchFamily="34" charset="0"/>
              </a:rPr>
              <a:t>действующим членом Российской Ассоциации Франчайзинга.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1400" dirty="0"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00023"/>
            <a:ext cx="1169458" cy="162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87694"/>
            <a:ext cx="1137732" cy="1609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87694"/>
            <a:ext cx="1121614" cy="159740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7704" y="4662247"/>
            <a:ext cx="1149314" cy="16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9" y="381248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достижения</a:t>
            </a:r>
            <a:endParaRPr lang="ru-RU" sz="3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207" y="332656"/>
            <a:ext cx="8075240" cy="576064"/>
          </a:xfrm>
        </p:spPr>
        <p:txBody>
          <a:bodyPr>
            <a:norm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Летние кафе</a:t>
            </a:r>
            <a:endParaRPr lang="ru-RU" sz="3000" dirty="0">
              <a:solidFill>
                <a:srgbClr val="CE053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5"/>
            <a:ext cx="3295263" cy="247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Z:\ФОТО\на печать\картинки в переговорную\DSC_0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2" y="1124744"/>
            <a:ext cx="2972544" cy="528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:\ФОТО\Фотографии торговых точек\МОСКВА\СОКОЛЬНИКИ 2014\Москва Сокольники\image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9" y="3668199"/>
            <a:ext cx="3287656" cy="274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75240" cy="576064"/>
          </a:xfrm>
        </p:spPr>
        <p:txBody>
          <a:bodyPr>
            <a:norm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Летние кафе</a:t>
            </a:r>
            <a:endParaRPr lang="ru-RU" sz="3000" dirty="0">
              <a:solidFill>
                <a:srgbClr val="CE0538"/>
              </a:solidFill>
            </a:endParaRPr>
          </a:p>
        </p:txBody>
      </p:sp>
      <p:pic>
        <p:nvPicPr>
          <p:cNvPr id="7170" name="Picture 2" descr="C:\Tea Funny\Фото точек\ООО Винтаж. Тушино\IMG_08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3487555" cy="261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Tea Funny\Фото точек\ООО Винтаж. Тушино\IMG_08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5" y="3762254"/>
            <a:ext cx="3499601" cy="262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Tea Funny\Фото точек\ООО Винтаж. Тушино\IMG_084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9" y="1055423"/>
            <a:ext cx="3480387" cy="2610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ФОТО\Каталог точек\01.10.2014\Тиф\006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3756628"/>
            <a:ext cx="3487555" cy="262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775030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Мобильное кафе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719211" y="2818786"/>
            <a:ext cx="2865462" cy="352305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400" cap="all" dirty="0" smtClean="0">
                <a:latin typeface="Littera Plain Book" pitchFamily="50" charset="0"/>
              </a:rPr>
              <a:t>Мобильная точка </a:t>
            </a:r>
            <a:r>
              <a:rPr lang="en-US" sz="1400" cap="all" dirty="0" smtClean="0">
                <a:latin typeface="Littera Plain Book" pitchFamily="50" charset="0"/>
              </a:rPr>
              <a:t>Tea Funny</a:t>
            </a:r>
            <a:r>
              <a:rPr lang="ru-RU" sz="1400" cap="all" dirty="0" smtClean="0">
                <a:latin typeface="Littera Plain Book" pitchFamily="50" charset="0"/>
              </a:rPr>
              <a:t>: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Подключается </a:t>
            </a:r>
            <a:r>
              <a:rPr lang="ru-RU" sz="1400" dirty="0">
                <a:latin typeface="Littera Plain Book" pitchFamily="50" charset="0"/>
              </a:rPr>
              <a:t>к </a:t>
            </a:r>
            <a:r>
              <a:rPr lang="ru-RU" sz="1400" dirty="0" smtClean="0">
                <a:latin typeface="Littera Plain Book" pitchFamily="50" charset="0"/>
              </a:rPr>
              <a:t>электроэнергии.</a:t>
            </a:r>
            <a:endParaRPr lang="en-US" sz="1400" dirty="0" smtClean="0">
              <a:latin typeface="Littera Plain Book" pitchFamily="50" charset="0"/>
            </a:endParaRP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Не требует водоснабжения.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latin typeface="Littera Plain Book" pitchFamily="50" charset="0"/>
              </a:rPr>
              <a:t>Может </a:t>
            </a:r>
            <a:r>
              <a:rPr lang="ru-RU" sz="1400" dirty="0">
                <a:latin typeface="Littera Plain Book" pitchFamily="50" charset="0"/>
              </a:rPr>
              <a:t>работать </a:t>
            </a:r>
            <a:r>
              <a:rPr lang="ru-RU" sz="1400" dirty="0" smtClean="0">
                <a:latin typeface="Littera Plain Book" pitchFamily="50" charset="0"/>
              </a:rPr>
              <a:t>круглосуточно.</a:t>
            </a:r>
            <a:endParaRPr lang="ru-RU" sz="1400" dirty="0">
              <a:latin typeface="Littera Plain Book" pitchFamily="50" charset="0"/>
            </a:endParaRP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sz="1400" dirty="0">
                <a:latin typeface="Littera Plain Book" pitchFamily="50" charset="0"/>
              </a:rPr>
              <a:t>Время подготовки </a:t>
            </a:r>
            <a:r>
              <a:rPr lang="ru-RU" sz="1400" dirty="0" smtClean="0">
                <a:latin typeface="Littera Plain Book" pitchFamily="50" charset="0"/>
              </a:rPr>
              <a:t>мобильной точки </a:t>
            </a:r>
            <a:r>
              <a:rPr lang="en-US" sz="1400" dirty="0" smtClean="0">
                <a:latin typeface="Littera Plain Book" pitchFamily="50" charset="0"/>
              </a:rPr>
              <a:t>                          </a:t>
            </a:r>
            <a:r>
              <a:rPr lang="ru-RU" sz="1400" dirty="0" smtClean="0">
                <a:latin typeface="Littera Plain Book" pitchFamily="50" charset="0"/>
              </a:rPr>
              <a:t>к </a:t>
            </a:r>
            <a:r>
              <a:rPr lang="ru-RU" sz="1400" dirty="0">
                <a:latin typeface="Littera Plain Book" pitchFamily="50" charset="0"/>
              </a:rPr>
              <a:t>работе – 1 день</a:t>
            </a:r>
            <a:r>
              <a:rPr lang="ru-RU" sz="1400" dirty="0" smtClean="0">
                <a:latin typeface="Littera Plain Book" pitchFamily="50" charset="0"/>
              </a:rPr>
              <a:t>.</a:t>
            </a:r>
            <a:endParaRPr lang="ru-RU" sz="1400" dirty="0">
              <a:latin typeface="Littera Plain Book" pitchFamily="50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83568" y="1196752"/>
            <a:ext cx="7992888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400" dirty="0">
                <a:latin typeface="Littera Plain Book" pitchFamily="50" charset="0"/>
              </a:rPr>
              <a:t>Компания «</a:t>
            </a:r>
            <a:r>
              <a:rPr lang="ru-RU" sz="1400" dirty="0" err="1">
                <a:latin typeface="Littera Plain Book" pitchFamily="50" charset="0"/>
              </a:rPr>
              <a:t>Ти</a:t>
            </a:r>
            <a:r>
              <a:rPr lang="ru-RU" sz="1400" dirty="0">
                <a:latin typeface="Littera Plain Book" pitchFamily="50" charset="0"/>
              </a:rPr>
              <a:t> Фанни </a:t>
            </a:r>
            <a:r>
              <a:rPr lang="ru-RU" sz="1400" dirty="0" err="1">
                <a:latin typeface="Littera Plain Book" pitchFamily="50" charset="0"/>
              </a:rPr>
              <a:t>Ворлд</a:t>
            </a:r>
            <a:r>
              <a:rPr lang="ru-RU" sz="1400" dirty="0">
                <a:latin typeface="Littera Plain Book" pitchFamily="50" charset="0"/>
              </a:rPr>
              <a:t>» предлагает установить на открытых площадках в рамках сезонного спроса мобильные точки, которые позволяют готовить свежие напитки и десерты 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на </a:t>
            </a:r>
            <a:r>
              <a:rPr lang="ru-RU" sz="1400" dirty="0">
                <a:latin typeface="Littera Plain Book" pitchFamily="50" charset="0"/>
              </a:rPr>
              <a:t>свежем воздухе и в неограниченном объеме.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Littera Plain Book" pitchFamily="50" charset="0"/>
            </a:endParaRPr>
          </a:p>
        </p:txBody>
      </p:sp>
      <p:pic>
        <p:nvPicPr>
          <p:cNvPr id="2050" name="Picture 2" descr="Z:\ФОТО\мобильная точка\333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0"/>
          <a:stretch/>
        </p:blipFill>
        <p:spPr bwMode="auto">
          <a:xfrm>
            <a:off x="3563888" y="2924944"/>
            <a:ext cx="5109418" cy="339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972108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Специальный антикризисный проект </a:t>
            </a:r>
            <a:r>
              <a:rPr lang="en-US" sz="3000" cap="all" dirty="0" smtClean="0">
                <a:solidFill>
                  <a:srgbClr val="CE0538"/>
                </a:solidFill>
                <a:latin typeface="Euclid TF  Bold" pitchFamily="50" charset="-52"/>
              </a:rPr>
              <a:t>Tea </a:t>
            </a:r>
            <a:r>
              <a:rPr lang="en-US" sz="3000" cap="all" dirty="0" err="1" smtClean="0">
                <a:solidFill>
                  <a:srgbClr val="CE0538"/>
                </a:solidFill>
                <a:latin typeface="Euclid TF  Bold" pitchFamily="50" charset="-52"/>
              </a:rPr>
              <a:t>FuNNy</a:t>
            </a:r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 </a:t>
            </a:r>
            <a:r>
              <a:rPr lang="en-US" sz="3000" cap="all" dirty="0" smtClean="0">
                <a:solidFill>
                  <a:srgbClr val="CE0538"/>
                </a:solidFill>
                <a:latin typeface="Euclid TF  Bold" pitchFamily="50" charset="-52"/>
              </a:rPr>
              <a:t>to go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83568" y="1268760"/>
            <a:ext cx="3528392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CE0538"/>
                </a:solidFill>
                <a:latin typeface="Littera Plain Book" pitchFamily="50" charset="0"/>
              </a:rPr>
              <a:t>Tea </a:t>
            </a:r>
            <a:r>
              <a:rPr lang="ru-RU" sz="1400" b="1" dirty="0" err="1">
                <a:solidFill>
                  <a:srgbClr val="CE0538"/>
                </a:solidFill>
                <a:latin typeface="Littera Plain Book" pitchFamily="50" charset="0"/>
              </a:rPr>
              <a:t>Funny</a:t>
            </a:r>
            <a:r>
              <a:rPr lang="en-US" sz="1400" b="1" dirty="0">
                <a:solidFill>
                  <a:srgbClr val="CE0538"/>
                </a:solidFill>
                <a:latin typeface="Littera Plain Book" pitchFamily="50" charset="0"/>
              </a:rPr>
              <a:t> </a:t>
            </a:r>
            <a:r>
              <a:rPr lang="en-US" sz="1400" b="1" dirty="0" smtClean="0">
                <a:solidFill>
                  <a:srgbClr val="CE0538"/>
                </a:solidFill>
                <a:latin typeface="Littera Plain Book" pitchFamily="50" charset="0"/>
              </a:rPr>
              <a:t>TO GO</a:t>
            </a:r>
            <a:r>
              <a:rPr lang="ru-RU" sz="1400" b="1" dirty="0" smtClean="0">
                <a:solidFill>
                  <a:srgbClr val="CE0538"/>
                </a:solidFill>
                <a:latin typeface="Littera Plain Book" pitchFamily="50" charset="0"/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—</a:t>
            </a:r>
            <a:r>
              <a:rPr lang="ru-RU" sz="1400" b="1" dirty="0" smtClean="0">
                <a:solidFill>
                  <a:srgbClr val="CE0538"/>
                </a:solidFill>
                <a:latin typeface="Littera Plain Book" pitchFamily="50" charset="0"/>
              </a:rPr>
              <a:t> это идеальный бизнес для владельцев </a:t>
            </a:r>
            <a:r>
              <a:rPr lang="ru-RU" sz="1400" b="1" dirty="0" err="1" smtClean="0">
                <a:solidFill>
                  <a:srgbClr val="CE0538"/>
                </a:solidFill>
                <a:latin typeface="Littera Plain Book" pitchFamily="50" charset="0"/>
              </a:rPr>
              <a:t>кинобаров</a:t>
            </a:r>
            <a:r>
              <a:rPr lang="ru-RU" sz="1400" b="1" dirty="0" smtClean="0">
                <a:solidFill>
                  <a:srgbClr val="CE0538"/>
                </a:solidFill>
                <a:latin typeface="Littera Plain Book" pitchFamily="50" charset="0"/>
              </a:rPr>
              <a:t>, АЗС-</a:t>
            </a:r>
            <a:r>
              <a:rPr lang="ru-RU" sz="1400" b="1" dirty="0" err="1" smtClean="0">
                <a:solidFill>
                  <a:srgbClr val="CE0538"/>
                </a:solidFill>
                <a:latin typeface="Littera Plain Book" pitchFamily="50" charset="0"/>
              </a:rPr>
              <a:t>маркетов</a:t>
            </a:r>
            <a:r>
              <a:rPr lang="ru-RU" sz="1400" b="1" dirty="0" smtClean="0">
                <a:solidFill>
                  <a:srgbClr val="CE0538"/>
                </a:solidFill>
                <a:latin typeface="Littera Plain Book" pitchFamily="50" charset="0"/>
              </a:rPr>
              <a:t>, фитнес-центров, кафе, станций быстрого обслуживания, развлекательных центров, боулинг-центров, ресторанов быстрого питания.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 smtClean="0">
              <a:solidFill>
                <a:srgbClr val="CE0538"/>
              </a:solidFill>
              <a:latin typeface="Littera Plain Book" pitchFamily="50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latin typeface="Littera Plain Book" pitchFamily="50" charset="0"/>
              </a:rPr>
              <a:t>Tea </a:t>
            </a:r>
            <a:r>
              <a:rPr lang="ru-RU" sz="1400" b="1" dirty="0" err="1" smtClean="0">
                <a:latin typeface="Littera Plain Book" pitchFamily="50" charset="0"/>
              </a:rPr>
              <a:t>Funny</a:t>
            </a:r>
            <a:r>
              <a:rPr lang="en-US" sz="1400" b="1" dirty="0" smtClean="0">
                <a:latin typeface="Littera Plain Book" pitchFamily="50" charset="0"/>
              </a:rPr>
              <a:t> TO GO </a:t>
            </a:r>
            <a:r>
              <a:rPr lang="ru-RU" sz="1400" dirty="0" smtClean="0">
                <a:latin typeface="Littera Plain Book" pitchFamily="50" charset="0"/>
              </a:rPr>
              <a:t>— </a:t>
            </a:r>
            <a:r>
              <a:rPr lang="ru-RU" sz="1400" dirty="0">
                <a:latin typeface="Littera Plain Book" pitchFamily="50" charset="0"/>
              </a:rPr>
              <a:t>это охлаждающая витрина с напитками 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в </a:t>
            </a:r>
            <a:r>
              <a:rPr lang="ru-RU" sz="1400" dirty="0" err="1">
                <a:latin typeface="Littera Plain Book" pitchFamily="50" charset="0"/>
              </a:rPr>
              <a:t>прикассовой</a:t>
            </a:r>
            <a:r>
              <a:rPr lang="ru-RU" sz="1400" dirty="0">
                <a:latin typeface="Littera Plain Book" pitchFamily="50" charset="0"/>
              </a:rPr>
              <a:t> зоне </a:t>
            </a:r>
            <a:r>
              <a:rPr lang="ru-RU" sz="1400" dirty="0" smtClean="0">
                <a:latin typeface="Littera Plain Book" pitchFamily="50" charset="0"/>
              </a:rPr>
              <a:t>и </a:t>
            </a:r>
            <a:r>
              <a:rPr lang="ru-RU" sz="1400" dirty="0">
                <a:latin typeface="Littera Plain Book" pitchFamily="50" charset="0"/>
              </a:rPr>
              <a:t>одна единица оборудования в подсобном помещении. Напитки готовятся заранее и выставляются в барный холодильник. Посетители могут взять напиток 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Фанни, </a:t>
            </a:r>
            <a:r>
              <a:rPr lang="ru-RU" sz="1400" dirty="0">
                <a:latin typeface="Littera Plain Book" pitchFamily="50" charset="0"/>
              </a:rPr>
              <a:t>не затрачивая  время бармена (сотрудника) на приготовление напитка. </a:t>
            </a:r>
          </a:p>
        </p:txBody>
      </p:sp>
      <p:pic>
        <p:nvPicPr>
          <p:cNvPr id="3" name="Picture 2" descr="Z:\ФОТО\Фото коктейлей\Даня 09.12.2014\Froze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09" y="881336"/>
            <a:ext cx="2680131" cy="5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96091"/>
            <a:ext cx="4739264" cy="303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58" y="896091"/>
            <a:ext cx="2158667" cy="30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84378"/>
            <a:ext cx="3528392" cy="261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Karina\Downloads\Фитнес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2732"/>
            <a:ext cx="4449689" cy="26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931224" cy="972108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ПРИМЕРЫ РАЗМЕЩЕНИЯ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16793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Z:\ФОТО\Фотографии торговых точек\Фото установки хол. декабрь\Синема Екатеринбург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7925"/>
            <a:ext cx="3432232" cy="4576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Z:\ФОТО\Фотографии торговых точек\Фото установки хол. декабрь\Киномакс Казань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98533"/>
            <a:ext cx="1774277" cy="2365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1024860"/>
            <a:ext cx="78967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400" dirty="0" smtClean="0">
                <a:latin typeface="Littera Plain Book" pitchFamily="50" charset="0"/>
              </a:rPr>
              <a:t>Компания «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</a:t>
            </a:r>
            <a:r>
              <a:rPr lang="ru-RU" sz="1400" dirty="0" err="1" smtClean="0">
                <a:latin typeface="Littera Plain Book" pitchFamily="50" charset="0"/>
              </a:rPr>
              <a:t>Ворлд</a:t>
            </a:r>
            <a:r>
              <a:rPr lang="ru-RU" sz="1400" dirty="0" smtClean="0">
                <a:latin typeface="Littera Plain Book" pitchFamily="50" charset="0"/>
              </a:rPr>
              <a:t>» активно развивает партнерские отношения с сетями кинотеатров.</a:t>
            </a:r>
          </a:p>
          <a:p>
            <a:pPr algn="just">
              <a:spcBef>
                <a:spcPts val="1200"/>
              </a:spcBef>
            </a:pPr>
            <a:r>
              <a:rPr lang="ru-RU" sz="1400" dirty="0" smtClean="0">
                <a:latin typeface="Littera Plain Book" pitchFamily="50" charset="0"/>
              </a:rPr>
              <a:t>Напитки 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уже представлены в сетях кинотеатров «</a:t>
            </a:r>
            <a:r>
              <a:rPr lang="ru-RU" sz="1400" dirty="0" err="1" smtClean="0">
                <a:latin typeface="Littera Plain Book" pitchFamily="50" charset="0"/>
              </a:rPr>
              <a:t>Синема</a:t>
            </a:r>
            <a:r>
              <a:rPr lang="ru-RU" sz="1400" dirty="0" smtClean="0">
                <a:latin typeface="Littera Plain Book" pitchFamily="50" charset="0"/>
              </a:rPr>
              <a:t> Парк», «Формула Кино», «</a:t>
            </a:r>
            <a:r>
              <a:rPr lang="ru-RU" sz="1400" dirty="0" err="1" smtClean="0">
                <a:latin typeface="Littera Plain Book" pitchFamily="50" charset="0"/>
              </a:rPr>
              <a:t>Киномакс</a:t>
            </a:r>
            <a:r>
              <a:rPr lang="ru-RU" sz="1400" dirty="0" smtClean="0">
                <a:latin typeface="Littera Plain Book" pitchFamily="50" charset="0"/>
              </a:rPr>
              <a:t>», </a:t>
            </a:r>
            <a:r>
              <a:rPr lang="en-US" sz="1400" dirty="0" smtClean="0">
                <a:latin typeface="Littera Plain Book" pitchFamily="50" charset="0"/>
              </a:rPr>
              <a:t>Very </a:t>
            </a:r>
            <a:r>
              <a:rPr lang="en-US" sz="1400" dirty="0" err="1" smtClean="0">
                <a:latin typeface="Littera Plain Book" pitchFamily="50" charset="0"/>
              </a:rPr>
              <a:t>Velly</a:t>
            </a:r>
            <a:r>
              <a:rPr lang="en-US" sz="1400" dirty="0" smtClean="0">
                <a:latin typeface="Littera Plain Book" pitchFamily="50" charset="0"/>
              </a:rPr>
              <a:t>, </a:t>
            </a:r>
            <a:r>
              <a:rPr lang="ru-RU" sz="1400" dirty="0" smtClean="0">
                <a:latin typeface="Littera Plain Book" pitchFamily="50" charset="0"/>
              </a:rPr>
              <a:t>«Гранд </a:t>
            </a:r>
            <a:r>
              <a:rPr lang="ru-RU" sz="1400" dirty="0" err="1" smtClean="0">
                <a:latin typeface="Littera Plain Book" pitchFamily="50" charset="0"/>
              </a:rPr>
              <a:t>Синема</a:t>
            </a:r>
            <a:r>
              <a:rPr lang="ru-RU" sz="1400" dirty="0" smtClean="0">
                <a:latin typeface="Littera Plain Book" pitchFamily="50" charset="0"/>
              </a:rPr>
              <a:t>», «Премьер Зал». Сотрудничество осуществляется по трем направлениям: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097430"/>
            <a:ext cx="40785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ittera Plain Book" pitchFamily="50" charset="0"/>
              </a:rPr>
              <a:t>Кафе в кафе – </a:t>
            </a:r>
            <a:r>
              <a:rPr lang="ru-RU" sz="1400" dirty="0" err="1" smtClean="0">
                <a:latin typeface="Littera Plain Book" pitchFamily="50" charset="0"/>
              </a:rPr>
              <a:t>брендирование</a:t>
            </a:r>
            <a:r>
              <a:rPr lang="ru-RU" sz="1400" dirty="0" smtClean="0">
                <a:latin typeface="Littera Plain Book" pitchFamily="50" charset="0"/>
              </a:rPr>
              <a:t> части барной поверхности;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ittera Plain Book" pitchFamily="50" charset="0"/>
              </a:rPr>
              <a:t>Размещение в зоне кинотеатра отдельно стоящего кафе </a:t>
            </a:r>
            <a:r>
              <a:rPr lang="en-US" sz="1400" dirty="0">
                <a:latin typeface="Littera Plain Book" pitchFamily="50" charset="0"/>
              </a:rPr>
              <a:t>Tea </a:t>
            </a:r>
            <a:r>
              <a:rPr lang="en-US" sz="1400" dirty="0" smtClean="0">
                <a:latin typeface="Littera Plain Book" pitchFamily="50" charset="0"/>
              </a:rPr>
              <a:t>Funny</a:t>
            </a:r>
            <a:r>
              <a:rPr lang="ru-RU" sz="1400" dirty="0" smtClean="0">
                <a:latin typeface="Littera Plain Book" pitchFamily="50" charset="0"/>
              </a:rPr>
              <a:t>;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Littera Plain Book" pitchFamily="50" charset="0"/>
              </a:rPr>
              <a:t>Tea </a:t>
            </a:r>
            <a:r>
              <a:rPr lang="en-US" sz="1400" dirty="0" smtClean="0">
                <a:latin typeface="Littera Plain Book" pitchFamily="50" charset="0"/>
              </a:rPr>
              <a:t>Funny</a:t>
            </a:r>
            <a:r>
              <a:rPr lang="ru-RU" sz="1400" dirty="0" smtClean="0">
                <a:latin typeface="Littera Plain Book" pitchFamily="50" charset="0"/>
              </a:rPr>
              <a:t> </a:t>
            </a:r>
            <a:r>
              <a:rPr lang="en-US" sz="1400" dirty="0" smtClean="0">
                <a:latin typeface="Littera Plain Book" pitchFamily="50" charset="0"/>
              </a:rPr>
              <a:t>TO GO – </a:t>
            </a:r>
            <a:r>
              <a:rPr lang="ru-RU" sz="1400" dirty="0" smtClean="0">
                <a:latin typeface="Littera Plain Book" pitchFamily="50" charset="0"/>
              </a:rPr>
              <a:t>это охлаждающая витрина с напитками </a:t>
            </a:r>
            <a:r>
              <a:rPr lang="ru-RU" sz="1400" dirty="0" err="1" smtClean="0">
                <a:latin typeface="Littera Plain Book" pitchFamily="50" charset="0"/>
              </a:rPr>
              <a:t>Ти</a:t>
            </a:r>
            <a:r>
              <a:rPr lang="ru-RU" sz="1400" dirty="0" smtClean="0">
                <a:latin typeface="Littera Plain Book" pitchFamily="50" charset="0"/>
              </a:rPr>
              <a:t> Фанни в </a:t>
            </a:r>
            <a:r>
              <a:rPr lang="ru-RU" sz="1400" dirty="0" err="1" smtClean="0">
                <a:latin typeface="Littera Plain Book" pitchFamily="50" charset="0"/>
              </a:rPr>
              <a:t>прикассовой</a:t>
            </a:r>
            <a:r>
              <a:rPr lang="ru-RU" sz="1400" dirty="0" smtClean="0">
                <a:latin typeface="Littera Plain Book" pitchFamily="50" charset="0"/>
              </a:rPr>
              <a:t> зоне и одна единица оборудования в подсобном помещении.</a:t>
            </a:r>
            <a:endParaRPr lang="en-US" sz="1400" dirty="0">
              <a:latin typeface="Littera Plain Book" pitchFamily="50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20024" y="6381672"/>
            <a:ext cx="2133600" cy="365125"/>
          </a:xfrm>
        </p:spPr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972108"/>
          </a:xfrm>
        </p:spPr>
        <p:txBody>
          <a:bodyPr>
            <a:noAutofit/>
          </a:bodyPr>
          <a:lstStyle/>
          <a:p>
            <a:pPr algn="l"/>
            <a:r>
              <a:rPr lang="en-US" sz="3000" cap="all" dirty="0" smtClean="0">
                <a:solidFill>
                  <a:srgbClr val="CE0538"/>
                </a:solidFill>
                <a:latin typeface="Euclid TF  Bold" pitchFamily="50" charset="-52"/>
              </a:rPr>
              <a:t>TEA FUNNY CINEMA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394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a Funny\TeaFunny\P114094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14569" cy="45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Tea Funny\TeaFunny\Фирменный стиль\TF орнамент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4" y="5481901"/>
            <a:ext cx="8119523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972108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Примеры размещения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7502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83568" y="1340768"/>
            <a:ext cx="2384086" cy="4117927"/>
            <a:chOff x="707069" y="1489138"/>
            <a:chExt cx="2299176" cy="4240845"/>
          </a:xfrm>
        </p:grpSpPr>
        <p:pic>
          <p:nvPicPr>
            <p:cNvPr id="1027" name="Picture 3" descr="Z:\ФОТО\фото формула\20130407_190201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070" y="1489138"/>
              <a:ext cx="2299175" cy="25340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Z:\ФОТО\фото формула\IMAG0620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069" y="4158804"/>
              <a:ext cx="2299175" cy="15711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Z:\ФОТО\Фотографии торговых точек\Фото установки хол. декабрь\Синема Екатеринбург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340767"/>
            <a:ext cx="5490569" cy="411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3568" y="260648"/>
            <a:ext cx="7931224" cy="972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cap="all" dirty="0">
                <a:solidFill>
                  <a:srgbClr val="CE0538"/>
                </a:solidFill>
                <a:latin typeface="Euclid TF  Bold" pitchFamily="50" charset="-52"/>
              </a:rPr>
              <a:t>Примеры размещения</a:t>
            </a:r>
          </a:p>
        </p:txBody>
      </p:sp>
    </p:spTree>
    <p:extLst>
      <p:ext uri="{BB962C8B-B14F-4D97-AF65-F5344CB8AC3E}">
        <p14:creationId xmlns:p14="http://schemas.microsoft.com/office/powerpoint/2010/main" val="7614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9" y="1052736"/>
            <a:ext cx="3456384" cy="25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Z:\ЛИЧНЫЕ ПАПКИ\Николай\Мега Белая Дача\IMG_10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9" y="3751096"/>
            <a:ext cx="345638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:\ЛИЧНЫЕ ПАПКИ\Николай\Формула Кино\Афимол\формула кино афимол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51096"/>
            <a:ext cx="345638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Z:\ЛИЧНЫЕ ПАПКИ\Николай\Мега Тёплый стан\IMG_087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345638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972108"/>
          </a:xfrm>
        </p:spPr>
        <p:txBody>
          <a:bodyPr>
            <a:noAutofit/>
          </a:bodyPr>
          <a:lstStyle/>
          <a:p>
            <a:pPr algn="l"/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Примеры размещения</a:t>
            </a:r>
            <a:endParaRPr lang="ru-RU" sz="3000" cap="all" dirty="0">
              <a:solidFill>
                <a:srgbClr val="CE0538"/>
              </a:solidFill>
              <a:latin typeface="Euclid TF 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300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TEA FUNNY\TeaFunny3\presentation\HoReCa\HoReC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925406" cy="26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756084"/>
          </a:xfrm>
        </p:spPr>
        <p:txBody>
          <a:bodyPr>
            <a:noAutofit/>
          </a:bodyPr>
          <a:lstStyle/>
          <a:p>
            <a:pPr algn="l"/>
            <a:r>
              <a:rPr lang="en-US" sz="3000" dirty="0" err="1" smtClean="0">
                <a:solidFill>
                  <a:srgbClr val="CE0538"/>
                </a:solidFill>
                <a:latin typeface="Euclid TF  Bold" pitchFamily="50" charset="-52"/>
              </a:rPr>
              <a:t>HoReCa</a:t>
            </a:r>
            <a:endParaRPr lang="ru-RU" sz="3000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784887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cap="all" dirty="0" smtClean="0">
                <a:solidFill>
                  <a:srgbClr val="CE0538"/>
                </a:solidFill>
                <a:latin typeface="Littera Plain Book" pitchFamily="50" charset="0"/>
              </a:rPr>
              <a:t>Компания </a:t>
            </a:r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«</a:t>
            </a:r>
            <a:r>
              <a:rPr lang="ru-RU" sz="1900" cap="all" dirty="0" err="1">
                <a:solidFill>
                  <a:srgbClr val="CE0538"/>
                </a:solidFill>
                <a:latin typeface="Littera Plain Book" pitchFamily="50" charset="0"/>
              </a:rPr>
              <a:t>Ти</a:t>
            </a:r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 Фанни </a:t>
            </a:r>
            <a:r>
              <a:rPr lang="ru-RU" sz="1900" cap="all" dirty="0" err="1">
                <a:solidFill>
                  <a:srgbClr val="CE0538"/>
                </a:solidFill>
                <a:latin typeface="Littera Plain Book" pitchFamily="50" charset="0"/>
              </a:rPr>
              <a:t>Ворлд</a:t>
            </a:r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» предлагает владельцам кафе, ресторанов и клубов натуральные и необычные </a:t>
            </a:r>
            <a:r>
              <a:rPr lang="ru-RU" sz="1900" cap="all" dirty="0" err="1">
                <a:solidFill>
                  <a:srgbClr val="CE0538"/>
                </a:solidFill>
                <a:latin typeface="Littera Plain Book" pitchFamily="50" charset="0"/>
              </a:rPr>
              <a:t>топпинги</a:t>
            </a:r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:</a:t>
            </a:r>
          </a:p>
          <a:p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лопающиеся шарики с соком, фруктовое желе, </a:t>
            </a:r>
            <a:r>
              <a:rPr lang="ru-RU" sz="1900" cap="all" dirty="0" smtClean="0">
                <a:solidFill>
                  <a:srgbClr val="CE0538"/>
                </a:solidFill>
                <a:latin typeface="Littera Plain Book" pitchFamily="50" charset="0"/>
              </a:rPr>
              <a:t>кусочки настоящего кокоса, а также </a:t>
            </a:r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фруктовые сиропы и настоящий </a:t>
            </a:r>
            <a:r>
              <a:rPr lang="ru-RU" sz="1900" cap="all" dirty="0" smtClean="0">
                <a:solidFill>
                  <a:srgbClr val="CE0538"/>
                </a:solidFill>
                <a:latin typeface="Littera Plain Book" pitchFamily="50" charset="0"/>
              </a:rPr>
              <a:t>КИТАЙСКИЙ чай</a:t>
            </a:r>
            <a:r>
              <a:rPr lang="ru-RU" sz="1900" cap="all" dirty="0">
                <a:solidFill>
                  <a:srgbClr val="CE0538"/>
                </a:solidFill>
                <a:latin typeface="Littera Plain Book" pitchFamily="50" charset="0"/>
              </a:rPr>
              <a:t>.</a:t>
            </a:r>
          </a:p>
          <a:p>
            <a:r>
              <a:rPr lang="ru-RU" dirty="0">
                <a:latin typeface="Littera Plain Book" pitchFamily="50" charset="0"/>
              </a:rPr>
              <a:t> </a:t>
            </a:r>
          </a:p>
          <a:p>
            <a:r>
              <a:rPr lang="ru-RU" sz="1400" dirty="0" smtClean="0">
                <a:latin typeface="Littera Plain Book" pitchFamily="50" charset="0"/>
              </a:rPr>
              <a:t>Сегодня ингредиенты </a:t>
            </a:r>
            <a:r>
              <a:rPr lang="ru-RU" sz="1400" dirty="0">
                <a:latin typeface="Littera Plain Book" pitchFamily="50" charset="0"/>
              </a:rPr>
              <a:t>и оборудование «</a:t>
            </a:r>
            <a:r>
              <a:rPr lang="ru-RU" sz="1400" dirty="0" err="1">
                <a:latin typeface="Littera Plain Book" pitchFamily="50" charset="0"/>
              </a:rPr>
              <a:t>Ти</a:t>
            </a:r>
            <a:r>
              <a:rPr lang="ru-RU" sz="1400" dirty="0">
                <a:latin typeface="Littera Plain Book" pitchFamily="50" charset="0"/>
              </a:rPr>
              <a:t> Фанни </a:t>
            </a:r>
            <a:r>
              <a:rPr lang="ru-RU" sz="1400" dirty="0" err="1">
                <a:latin typeface="Littera Plain Book" pitchFamily="50" charset="0"/>
              </a:rPr>
              <a:t>Ворлд</a:t>
            </a:r>
            <a:r>
              <a:rPr lang="ru-RU" sz="1400" dirty="0">
                <a:latin typeface="Littera Plain Book" pitchFamily="50" charset="0"/>
              </a:rPr>
              <a:t>» успешно представлены во всех столичных кафе и </a:t>
            </a:r>
            <a:r>
              <a:rPr lang="ru-RU" sz="1400" dirty="0" smtClean="0">
                <a:latin typeface="Littera Plain Book" pitchFamily="50" charset="0"/>
              </a:rPr>
              <a:t>ресторанах: «</a:t>
            </a:r>
            <a:r>
              <a:rPr lang="ru-RU" sz="1400" dirty="0">
                <a:latin typeface="Littera Plain Book" pitchFamily="50" charset="0"/>
              </a:rPr>
              <a:t>Кофе </a:t>
            </a:r>
            <a:r>
              <a:rPr lang="ru-RU" sz="1400" dirty="0" err="1">
                <a:latin typeface="Littera Plain Book" pitchFamily="50" charset="0"/>
              </a:rPr>
              <a:t>Хауз</a:t>
            </a:r>
            <a:r>
              <a:rPr lang="ru-RU" sz="1400" dirty="0">
                <a:latin typeface="Littera Plain Book" pitchFamily="50" charset="0"/>
              </a:rPr>
              <a:t>», «</a:t>
            </a:r>
            <a:r>
              <a:rPr lang="ru-RU" sz="1400" dirty="0" err="1">
                <a:latin typeface="Littera Plain Book" pitchFamily="50" charset="0"/>
              </a:rPr>
              <a:t>ВьетКафе</a:t>
            </a:r>
            <a:r>
              <a:rPr lang="ru-RU" sz="1400" dirty="0">
                <a:latin typeface="Littera Plain Book" pitchFamily="50" charset="0"/>
              </a:rPr>
              <a:t>», «</a:t>
            </a:r>
            <a:r>
              <a:rPr lang="ru-RU" sz="1400" dirty="0" err="1">
                <a:latin typeface="Littera Plain Book" pitchFamily="50" charset="0"/>
              </a:rPr>
              <a:t>Бургер</a:t>
            </a:r>
            <a:r>
              <a:rPr lang="ru-RU" sz="1400" dirty="0">
                <a:latin typeface="Littera Plain Book" pitchFamily="50" charset="0"/>
              </a:rPr>
              <a:t> </a:t>
            </a:r>
            <a:r>
              <a:rPr lang="ru-RU" sz="1400" dirty="0" err="1">
                <a:latin typeface="Littera Plain Book" pitchFamily="50" charset="0"/>
              </a:rPr>
              <a:t>Клаб</a:t>
            </a:r>
            <a:r>
              <a:rPr lang="ru-RU" sz="1400" dirty="0">
                <a:latin typeface="Littera Plain Book" pitchFamily="50" charset="0"/>
              </a:rPr>
              <a:t>». «</a:t>
            </a:r>
            <a:r>
              <a:rPr lang="en-US" sz="1400" dirty="0">
                <a:latin typeface="Littera Plain Book" pitchFamily="50" charset="0"/>
              </a:rPr>
              <a:t>Beverly Hills</a:t>
            </a:r>
            <a:r>
              <a:rPr lang="ru-RU" sz="1400" dirty="0">
                <a:latin typeface="Littera Plain Book" pitchFamily="50" charset="0"/>
              </a:rPr>
              <a:t>», «</a:t>
            </a:r>
            <a:r>
              <a:rPr lang="ru-RU" sz="1400" dirty="0" err="1">
                <a:latin typeface="Littera Plain Book" pitchFamily="50" charset="0"/>
              </a:rPr>
              <a:t>Ваби</a:t>
            </a:r>
            <a:r>
              <a:rPr lang="ru-RU" sz="1400" dirty="0">
                <a:latin typeface="Littera Plain Book" pitchFamily="50" charset="0"/>
              </a:rPr>
              <a:t> </a:t>
            </a:r>
            <a:r>
              <a:rPr lang="ru-RU" sz="1400" dirty="0" err="1">
                <a:latin typeface="Littera Plain Book" pitchFamily="50" charset="0"/>
              </a:rPr>
              <a:t>Саби</a:t>
            </a:r>
            <a:r>
              <a:rPr lang="ru-RU" sz="1400" dirty="0" smtClean="0">
                <a:latin typeface="Littera Plain Book" pitchFamily="50" charset="0"/>
              </a:rPr>
              <a:t>».</a:t>
            </a:r>
            <a:endParaRPr lang="ru-RU" sz="1400" dirty="0">
              <a:latin typeface="Littera Plain Book" pitchFamily="50" charset="0"/>
            </a:endParaRPr>
          </a:p>
          <a:p>
            <a:r>
              <a:rPr lang="ru-RU" sz="1400" dirty="0">
                <a:latin typeface="Littera Plain Book" pitchFamily="50" charset="0"/>
              </a:rPr>
              <a:t> </a:t>
            </a:r>
          </a:p>
          <a:p>
            <a:r>
              <a:rPr lang="ru-RU" sz="1400" cap="all" dirty="0" smtClean="0">
                <a:latin typeface="Littera Plain Book" pitchFamily="50" charset="0"/>
              </a:rPr>
              <a:t>Ингредиенты добавляются в </a:t>
            </a:r>
            <a:r>
              <a:rPr lang="ru-RU" sz="1400" cap="all" dirty="0">
                <a:latin typeface="Littera Plain Book" pitchFamily="50" charset="0"/>
              </a:rPr>
              <a:t>качестве наполнителей: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Littera Plain Book" pitchFamily="50" charset="0"/>
              </a:rPr>
              <a:t>     </a:t>
            </a:r>
            <a:r>
              <a:rPr lang="ru-RU" sz="1400" dirty="0" smtClean="0">
                <a:latin typeface="Littera Plain Book" pitchFamily="50" charset="0"/>
              </a:rPr>
              <a:t>- в алкогольные </a:t>
            </a:r>
            <a:r>
              <a:rPr lang="ru-RU" sz="1400" dirty="0">
                <a:latin typeface="Littera Plain Book" pitchFamily="50" charset="0"/>
              </a:rPr>
              <a:t>коктейли;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Littera Plain Book" pitchFamily="50" charset="0"/>
              </a:rPr>
              <a:t>     </a:t>
            </a:r>
            <a:r>
              <a:rPr lang="ru-RU" sz="1400" dirty="0" smtClean="0">
                <a:latin typeface="Littera Plain Book" pitchFamily="50" charset="0"/>
              </a:rPr>
              <a:t>-</a:t>
            </a:r>
            <a:r>
              <a:rPr lang="en-US" sz="1400" dirty="0" smtClean="0">
                <a:latin typeface="Littera Plain Book" pitchFamily="50" charset="0"/>
              </a:rPr>
              <a:t> </a:t>
            </a:r>
            <a:r>
              <a:rPr lang="ru-RU" sz="1400" dirty="0" smtClean="0">
                <a:latin typeface="Littera Plain Book" pitchFamily="50" charset="0"/>
              </a:rPr>
              <a:t>в соки</a:t>
            </a:r>
            <a:r>
              <a:rPr lang="ru-RU" sz="1400" dirty="0">
                <a:latin typeface="Littera Plain Book" pitchFamily="50" charset="0"/>
              </a:rPr>
              <a:t>, </a:t>
            </a:r>
            <a:r>
              <a:rPr lang="ru-RU" sz="1400" dirty="0" err="1">
                <a:latin typeface="Littera Plain Book" pitchFamily="50" charset="0"/>
              </a:rPr>
              <a:t>фреши</a:t>
            </a:r>
            <a:r>
              <a:rPr lang="ru-RU" sz="1400" dirty="0">
                <a:latin typeface="Littera Plain Book" pitchFamily="50" charset="0"/>
              </a:rPr>
              <a:t>, </a:t>
            </a:r>
            <a:r>
              <a:rPr lang="ru-RU" sz="1400" dirty="0" err="1">
                <a:latin typeface="Littera Plain Book" pitchFamily="50" charset="0"/>
              </a:rPr>
              <a:t>смузи</a:t>
            </a:r>
            <a:r>
              <a:rPr lang="ru-RU" sz="1400" dirty="0">
                <a:latin typeface="Littera Plain Book" pitchFamily="50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Littera Plain Book" pitchFamily="50" charset="0"/>
              </a:rPr>
              <a:t>     </a:t>
            </a:r>
            <a:r>
              <a:rPr lang="ru-RU" sz="1400" dirty="0" smtClean="0">
                <a:latin typeface="Littera Plain Book" pitchFamily="50" charset="0"/>
              </a:rPr>
              <a:t>- в мороженое</a:t>
            </a:r>
            <a:r>
              <a:rPr lang="ru-RU" sz="1400" dirty="0">
                <a:latin typeface="Littera Plain Book" pitchFamily="50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Littera Plain Book" pitchFamily="50" charset="0"/>
              </a:rPr>
              <a:t>     </a:t>
            </a:r>
            <a:r>
              <a:rPr lang="ru-RU" sz="1400" dirty="0" smtClean="0">
                <a:latin typeface="Littera Plain Book" pitchFamily="50" charset="0"/>
              </a:rPr>
              <a:t>- в молочные </a:t>
            </a:r>
            <a:r>
              <a:rPr lang="ru-RU" sz="1400" dirty="0">
                <a:latin typeface="Littera Plain Book" pitchFamily="50" charset="0"/>
              </a:rPr>
              <a:t>коктейли;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Littera Plain Book" pitchFamily="50" charset="0"/>
              </a:rPr>
              <a:t>     </a:t>
            </a:r>
            <a:r>
              <a:rPr lang="ru-RU" sz="1400" dirty="0" smtClean="0">
                <a:latin typeface="Littera Plain Book" pitchFamily="50" charset="0"/>
              </a:rPr>
              <a:t>-</a:t>
            </a:r>
            <a:r>
              <a:rPr lang="en-US" sz="1400" dirty="0" smtClean="0">
                <a:latin typeface="Littera Plain Book" pitchFamily="50" charset="0"/>
              </a:rPr>
              <a:t> </a:t>
            </a:r>
            <a:r>
              <a:rPr lang="ru-RU" sz="1400" dirty="0" smtClean="0">
                <a:latin typeface="Littera Plain Book" pitchFamily="50" charset="0"/>
              </a:rPr>
              <a:t>в кофейные </a:t>
            </a:r>
            <a:r>
              <a:rPr lang="ru-RU" sz="1400" dirty="0">
                <a:latin typeface="Littera Plain Book" pitchFamily="50" charset="0"/>
              </a:rPr>
              <a:t>коктейли;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Littera Plain Book" pitchFamily="50" charset="0"/>
              </a:rPr>
              <a:t>     </a:t>
            </a:r>
            <a:r>
              <a:rPr lang="ru-RU" sz="1400" dirty="0" smtClean="0">
                <a:latin typeface="Littera Plain Book" pitchFamily="50" charset="0"/>
              </a:rPr>
              <a:t>-</a:t>
            </a:r>
            <a:r>
              <a:rPr lang="en-US" sz="1400" dirty="0" smtClean="0">
                <a:latin typeface="Littera Plain Book" pitchFamily="50" charset="0"/>
              </a:rPr>
              <a:t> </a:t>
            </a:r>
            <a:r>
              <a:rPr lang="ru-RU" sz="1400" dirty="0" smtClean="0">
                <a:latin typeface="Littera Plain Book" pitchFamily="50" charset="0"/>
              </a:rPr>
              <a:t>в десерты.</a:t>
            </a:r>
            <a:endParaRPr lang="ru-RU" sz="1400" dirty="0">
              <a:latin typeface="Littera Plain Book" pitchFamily="50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50727" y="6333451"/>
            <a:ext cx="2133600" cy="365125"/>
          </a:xfrm>
        </p:spPr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3569" y="381248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достижения</a:t>
            </a:r>
            <a:endParaRPr lang="ru-RU" sz="3000" dirty="0"/>
          </a:p>
        </p:txBody>
      </p:sp>
      <p:pic>
        <p:nvPicPr>
          <p:cNvPr id="9" name="Picture 3" descr="Z:\Товародвижение\Documents\тайвань\Фото\Для презы\IMG_21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997" y="4293536"/>
            <a:ext cx="1910451" cy="2022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Товародвижение\Documents\тайвань\Фото\Для презы\IMG_214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997" y="2145952"/>
            <a:ext cx="3299813" cy="207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39552" y="1700808"/>
            <a:ext cx="4896544" cy="44644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ru-RU" sz="1400" dirty="0" smtClean="0"/>
              <a:t>В 2014 году компания </a:t>
            </a:r>
            <a:r>
              <a:rPr lang="ru-RU" altLang="ru-RU" sz="1400" dirty="0" smtClean="0">
                <a:cs typeface="Arial" pitchFamily="34" charset="0"/>
              </a:rPr>
              <a:t>«</a:t>
            </a:r>
            <a:r>
              <a:rPr lang="ru-RU" altLang="ru-RU" sz="1400" dirty="0" err="1" smtClean="0">
                <a:cs typeface="Arial" pitchFamily="34" charset="0"/>
              </a:rPr>
              <a:t>Ти</a:t>
            </a:r>
            <a:r>
              <a:rPr lang="ru-RU" altLang="ru-RU" sz="1400" dirty="0" smtClean="0">
                <a:cs typeface="Arial" pitchFamily="34" charset="0"/>
              </a:rPr>
              <a:t> Фанни </a:t>
            </a:r>
            <a:r>
              <a:rPr lang="ru-RU" altLang="ru-RU" sz="1400" dirty="0" err="1" smtClean="0">
                <a:cs typeface="Arial" pitchFamily="34" charset="0"/>
              </a:rPr>
              <a:t>Ворлд</a:t>
            </a:r>
            <a:r>
              <a:rPr lang="ru-RU" altLang="ru-RU" sz="1400" dirty="0" smtClean="0">
                <a:cs typeface="Arial" pitchFamily="34" charset="0"/>
              </a:rPr>
              <a:t>» </a:t>
            </a:r>
            <a:r>
              <a:rPr lang="ru-RU" sz="1400" dirty="0" smtClean="0"/>
              <a:t>открыла собственное производство и представительство на о. Тайвань. </a:t>
            </a:r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400" dirty="0" smtClean="0">
              <a:cs typeface="Arial" pitchFamily="34" charset="0"/>
            </a:endParaRPr>
          </a:p>
          <a:p>
            <a:pPr marL="0" indent="0">
              <a:buNone/>
            </a:pPr>
            <a:r>
              <a:rPr lang="ru-RU" sz="1400" dirty="0"/>
              <a:t>Прямые поставки осуществляются с о. Тайвань. Официальное представительство располагается в г. </a:t>
            </a:r>
            <a:r>
              <a:rPr lang="ru-RU" sz="1400" dirty="0" err="1"/>
              <a:t>Тайпей</a:t>
            </a:r>
            <a:r>
              <a:rPr lang="ru-RU" sz="1400" dirty="0"/>
              <a:t> о. Тайвань и ведет работу по направлениям</a:t>
            </a:r>
            <a:r>
              <a:rPr lang="ru-RU" sz="1400" dirty="0" smtClean="0"/>
              <a:t>:</a:t>
            </a:r>
          </a:p>
          <a:p>
            <a:r>
              <a:rPr lang="ru-RU" sz="1400" dirty="0" smtClean="0"/>
              <a:t>Собственная </a:t>
            </a:r>
            <a:r>
              <a:rPr lang="ru-RU" sz="1400" dirty="0"/>
              <a:t>линия производства.</a:t>
            </a:r>
          </a:p>
          <a:p>
            <a:r>
              <a:rPr lang="ru-RU" sz="1400" dirty="0"/>
              <a:t>Организация поставок продукции только лучших производителей о. Тайвань.</a:t>
            </a:r>
          </a:p>
          <a:p>
            <a:r>
              <a:rPr lang="ru-RU" sz="1400" dirty="0"/>
              <a:t>Обеспечение максимального ассортимента чая, кофе, сиропов, </a:t>
            </a:r>
            <a:r>
              <a:rPr lang="ru-RU" sz="1400" dirty="0" err="1"/>
              <a:t>топпингов</a:t>
            </a:r>
            <a:r>
              <a:rPr lang="ru-RU" sz="1400" dirty="0"/>
              <a:t>, смесей, оборудования, расходных материалов.</a:t>
            </a:r>
          </a:p>
          <a:p>
            <a:r>
              <a:rPr lang="ru-RU" sz="1400" dirty="0"/>
              <a:t>Поставка строго сертифицированных ингредиентов, имеющих разрешения на реализацию в России и во всем мире.</a:t>
            </a:r>
          </a:p>
          <a:p>
            <a:r>
              <a:rPr lang="ru-RU" sz="1400" dirty="0"/>
              <a:t>Поставки расходных материалов высочайшего качества. Аналогов расходным материалам, поставляемым ООО «</a:t>
            </a:r>
            <a:r>
              <a:rPr lang="ru-RU" sz="1400" dirty="0" err="1"/>
              <a:t>Ти</a:t>
            </a:r>
            <a:r>
              <a:rPr lang="ru-RU" sz="1400" dirty="0"/>
              <a:t> Фанни </a:t>
            </a:r>
            <a:r>
              <a:rPr lang="ru-RU" sz="1400" dirty="0" err="1"/>
              <a:t>Ворлд</a:t>
            </a:r>
            <a:r>
              <a:rPr lang="ru-RU" sz="1400" dirty="0"/>
              <a:t>», в России нет.</a:t>
            </a:r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400" dirty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 smtClean="0">
                <a:cs typeface="Arial" pitchFamily="34" charset="0"/>
              </a:rPr>
              <a:t>С 1 января 2015 г. компания начала контейнерные поставки ингредиентов, оборудования и расходных материалов по самым выгодным ценам. Заявки принимаются по адресу: </a:t>
            </a:r>
            <a:r>
              <a:rPr lang="en-US" altLang="ru-RU" sz="1400" dirty="0" smtClean="0">
                <a:cs typeface="Arial" pitchFamily="34" charset="0"/>
                <a:hlinkClick r:id="rId4"/>
              </a:rPr>
              <a:t>taiwan@bubbletea.ru</a:t>
            </a:r>
            <a:endParaRPr lang="en-US" altLang="ru-RU" sz="1400" dirty="0" smtClean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ru-RU" sz="1400" dirty="0"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400" dirty="0"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TEA FUNNY\TeaFunny3\presentation\бизнес\шлак\TF_Prez_Final_rev_4-motion_FIN_22.02.2013_for print_Page_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772816"/>
            <a:ext cx="77048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31224" cy="756084"/>
          </a:xfrm>
        </p:spPr>
        <p:txBody>
          <a:bodyPr>
            <a:noAutofit/>
          </a:bodyPr>
          <a:lstStyle/>
          <a:p>
            <a:pPr algn="l"/>
            <a:r>
              <a:rPr lang="ru-RU" sz="3000" dirty="0" smtClean="0">
                <a:solidFill>
                  <a:srgbClr val="CE0538"/>
                </a:solidFill>
                <a:latin typeface="Euclid TF  Bold" pitchFamily="50" charset="-52"/>
              </a:rPr>
              <a:t>ПРИМЕРЫ УСПЕШНОЙ ИНТЕГРАЦИИ</a:t>
            </a:r>
            <a:endParaRPr lang="ru-RU" sz="3000" dirty="0">
              <a:solidFill>
                <a:srgbClr val="CE0538"/>
              </a:solidFill>
              <a:latin typeface="Euclid TF  Bold" pitchFamily="50" charset="-5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554461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Euclid TF  Bold" pitchFamily="50" charset="-52"/>
              </a:rPr>
              <a:t>ООО «ТИ ФАННИ ВОРЛД» </a:t>
            </a:r>
          </a:p>
          <a:p>
            <a:r>
              <a:rPr lang="ru-RU" dirty="0" smtClean="0">
                <a:solidFill>
                  <a:schemeClr val="bg1"/>
                </a:solidFill>
                <a:latin typeface="Euclid TF  Bold" pitchFamily="50" charset="-52"/>
              </a:rPr>
              <a:t>(</a:t>
            </a:r>
            <a:r>
              <a:rPr lang="en-US" dirty="0" smtClean="0">
                <a:solidFill>
                  <a:schemeClr val="bg1"/>
                </a:solidFill>
                <a:latin typeface="Euclid TF  Bold" pitchFamily="50" charset="-52"/>
              </a:rPr>
              <a:t>TEA FUNNY WORLD)</a:t>
            </a:r>
            <a:endParaRPr lang="ru-RU" dirty="0" smtClean="0">
              <a:solidFill>
                <a:schemeClr val="bg1"/>
              </a:solidFill>
              <a:latin typeface="Euclid TF  Bold" pitchFamily="50" charset="-52"/>
            </a:endParaRPr>
          </a:p>
          <a:p>
            <a:endParaRPr lang="en-US" dirty="0" smtClean="0">
              <a:solidFill>
                <a:schemeClr val="bg1"/>
              </a:solidFill>
              <a:latin typeface="Euclid TF  Bold" pitchFamily="50" charset="-52"/>
            </a:endParaRPr>
          </a:p>
          <a:p>
            <a:r>
              <a:rPr lang="ru-RU" sz="1500" dirty="0">
                <a:solidFill>
                  <a:schemeClr val="bg1"/>
                </a:solidFill>
                <a:latin typeface="Littera Plain Book" pitchFamily="50" charset="0"/>
              </a:rPr>
              <a:t>Россия, 127473, г. </a:t>
            </a:r>
            <a:r>
              <a:rPr lang="ru-RU" sz="1500" dirty="0" err="1">
                <a:solidFill>
                  <a:schemeClr val="bg1"/>
                </a:solidFill>
                <a:latin typeface="Littera Plain Book" pitchFamily="50" charset="0"/>
              </a:rPr>
              <a:t>Москв</a:t>
            </a:r>
            <a:r>
              <a:rPr lang="en-US" sz="1500" dirty="0">
                <a:solidFill>
                  <a:schemeClr val="bg1"/>
                </a:solidFill>
                <a:latin typeface="Littera Plain Book" pitchFamily="50" charset="0"/>
              </a:rPr>
              <a:t>a</a:t>
            </a:r>
            <a:endParaRPr lang="ru-RU" sz="1500" dirty="0">
              <a:solidFill>
                <a:schemeClr val="bg1"/>
              </a:solidFill>
              <a:latin typeface="Littera Plain Book" pitchFamily="50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Littera Plain Book" pitchFamily="50" charset="0"/>
              </a:rPr>
              <a:t>1-й Волконский пер., д. 13, </a:t>
            </a:r>
            <a:r>
              <a:rPr lang="ru-RU" sz="1500" dirty="0" smtClean="0">
                <a:solidFill>
                  <a:schemeClr val="bg1"/>
                </a:solidFill>
                <a:latin typeface="Littera Plain Book" pitchFamily="50" charset="0"/>
              </a:rPr>
              <a:t>стр. </a:t>
            </a:r>
            <a:r>
              <a:rPr lang="ru-RU" sz="1500" dirty="0">
                <a:solidFill>
                  <a:schemeClr val="bg1"/>
                </a:solidFill>
                <a:latin typeface="Littera Plain Book" pitchFamily="50" charset="0"/>
              </a:rPr>
              <a:t>2</a:t>
            </a:r>
          </a:p>
          <a:p>
            <a:r>
              <a:rPr lang="ru-RU" sz="1500" dirty="0">
                <a:solidFill>
                  <a:schemeClr val="bg1"/>
                </a:solidFill>
                <a:latin typeface="Littera Plain Book" pitchFamily="50" charset="0"/>
              </a:rPr>
              <a:t>Тел.:   +7 (495) 739-39-30</a:t>
            </a:r>
          </a:p>
          <a:p>
            <a:r>
              <a:rPr lang="en-US" sz="1500" dirty="0" smtClean="0">
                <a:solidFill>
                  <a:schemeClr val="bg1"/>
                </a:solidFill>
                <a:latin typeface="Littera Plain Book" pitchFamily="50" charset="0"/>
              </a:rPr>
              <a:t>info@teafunny.ru</a:t>
            </a:r>
            <a:endParaRPr lang="ru-RU" sz="1500" dirty="0">
              <a:solidFill>
                <a:schemeClr val="bg1"/>
              </a:solidFill>
              <a:latin typeface="Littera Plain Book" pitchFamily="50" charset="0"/>
            </a:endParaRPr>
          </a:p>
          <a:p>
            <a:r>
              <a:rPr lang="en-US" sz="1500" u="sng" dirty="0" err="1" smtClean="0">
                <a:solidFill>
                  <a:schemeClr val="bg1"/>
                </a:solidFill>
                <a:latin typeface="Littera Plain Book" pitchFamily="50" charset="0"/>
              </a:rPr>
              <a:t>teafunny</a:t>
            </a:r>
            <a:r>
              <a:rPr lang="ru-RU" sz="1500" u="sng" dirty="0" smtClean="0">
                <a:solidFill>
                  <a:schemeClr val="bg1"/>
                </a:solidFill>
                <a:latin typeface="Littera Plain Book" pitchFamily="50" charset="0"/>
              </a:rPr>
              <a:t>.</a:t>
            </a:r>
            <a:r>
              <a:rPr lang="en-US" sz="1500" u="sng" dirty="0" err="1">
                <a:solidFill>
                  <a:schemeClr val="bg1"/>
                </a:solidFill>
                <a:latin typeface="Littera Plain Book" pitchFamily="50" charset="0"/>
              </a:rPr>
              <a:t>ru</a:t>
            </a:r>
            <a:endParaRPr lang="ru-RU" sz="1500" u="sng" dirty="0">
              <a:solidFill>
                <a:schemeClr val="bg1"/>
              </a:solidFill>
              <a:latin typeface="Littera Plain Book" pitchFamily="50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5pPr>
            <a:lvl6pPr marL="25146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6pPr>
            <a:lvl7pPr marL="29718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7pPr>
            <a:lvl8pPr marL="34290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8pPr>
            <a:lvl9pPr marL="38862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9pPr>
          </a:lstStyle>
          <a:p>
            <a:fld id="{5E0B9583-CD83-4DAB-B688-F2748DEFD140}" type="slidenum">
              <a:rPr lang="en-US" altLang="ru-RU" sz="1200" smtClean="0">
                <a:solidFill>
                  <a:srgbClr val="878787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5</a:t>
            </a:fld>
            <a:endParaRPr lang="en-US" altLang="ru-RU" sz="1200" dirty="0" smtClean="0">
              <a:solidFill>
                <a:srgbClr val="878787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9" y="381248"/>
            <a:ext cx="84604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all" dirty="0" smtClean="0">
                <a:solidFill>
                  <a:srgbClr val="CE0538"/>
                </a:solidFill>
                <a:latin typeface="Euclid TF  Bold" pitchFamily="50" charset="-52"/>
              </a:rPr>
              <a:t>достижения</a:t>
            </a:r>
            <a:endParaRPr lang="ru-RU" sz="3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4908" y="965863"/>
            <a:ext cx="7919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ru-RU" dirty="0" smtClean="0">
                <a:cs typeface="Arial" pitchFamily="34" charset="0"/>
              </a:rPr>
              <a:t>1 </a:t>
            </a:r>
            <a:r>
              <a:rPr lang="ru-RU" altLang="ru-RU" dirty="0" smtClean="0">
                <a:cs typeface="Arial" pitchFamily="34" charset="0"/>
              </a:rPr>
              <a:t>февраля 2015 года </a:t>
            </a:r>
            <a:r>
              <a:rPr lang="ru-RU" altLang="ru-RU" dirty="0">
                <a:cs typeface="Arial" pitchFamily="34" charset="0"/>
              </a:rPr>
              <a:t>первое кафе </a:t>
            </a:r>
            <a:r>
              <a:rPr lang="en-US" altLang="ru-RU" dirty="0" smtClean="0">
                <a:cs typeface="Arial" pitchFamily="34" charset="0"/>
              </a:rPr>
              <a:t>Tea </a:t>
            </a:r>
            <a:r>
              <a:rPr lang="en-US" altLang="ru-RU" dirty="0">
                <a:cs typeface="Arial" pitchFamily="34" charset="0"/>
              </a:rPr>
              <a:t>Funny </a:t>
            </a:r>
            <a:r>
              <a:rPr lang="ru-RU" altLang="ru-RU" dirty="0">
                <a:cs typeface="Arial" pitchFamily="34" charset="0"/>
              </a:rPr>
              <a:t>открылось на </a:t>
            </a:r>
            <a:r>
              <a:rPr lang="ru-RU" altLang="ru-RU" dirty="0" smtClean="0">
                <a:cs typeface="Arial" pitchFamily="34" charset="0"/>
              </a:rPr>
              <a:t>острове Тайвань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0272" y="1612194"/>
            <a:ext cx="187220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100" dirty="0" smtClean="0">
                <a:cs typeface="Arial" pitchFamily="34" charset="0"/>
              </a:rPr>
              <a:t>Кафе Т</a:t>
            </a:r>
            <a:r>
              <a:rPr lang="en-US" altLang="ru-RU" sz="1100" dirty="0" err="1" smtClean="0">
                <a:cs typeface="Arial" pitchFamily="34" charset="0"/>
              </a:rPr>
              <a:t>ea</a:t>
            </a:r>
            <a:r>
              <a:rPr lang="en-US" altLang="ru-RU" sz="1100" dirty="0" smtClean="0">
                <a:cs typeface="Arial" pitchFamily="34" charset="0"/>
              </a:rPr>
              <a:t> Funny</a:t>
            </a:r>
            <a:r>
              <a:rPr lang="ru-RU" altLang="ru-RU" sz="1100" dirty="0" smtClean="0">
                <a:cs typeface="Arial" pitchFamily="34" charset="0"/>
              </a:rPr>
              <a:t> формата </a:t>
            </a:r>
            <a:r>
              <a:rPr lang="en-US" altLang="ru-RU" sz="1100" dirty="0" smtClean="0">
                <a:cs typeface="Arial" pitchFamily="34" charset="0"/>
              </a:rPr>
              <a:t>Street</a:t>
            </a:r>
            <a:r>
              <a:rPr lang="en-US" altLang="ru-RU" sz="1100" dirty="0">
                <a:cs typeface="Arial" pitchFamily="34" charset="0"/>
              </a:rPr>
              <a:t> </a:t>
            </a:r>
            <a:r>
              <a:rPr lang="ru-RU" altLang="ru-RU" sz="1100" dirty="0" smtClean="0">
                <a:cs typeface="Arial" pitchFamily="34" charset="0"/>
              </a:rPr>
              <a:t>с полным ассортиментом продукции – классические фруктовые напитки </a:t>
            </a:r>
            <a:r>
              <a:rPr lang="ru-RU" altLang="ru-RU" sz="1100" dirty="0" err="1" smtClean="0">
                <a:cs typeface="Arial" pitchFamily="34" charset="0"/>
              </a:rPr>
              <a:t>Ти</a:t>
            </a:r>
            <a:r>
              <a:rPr lang="ru-RU" altLang="ru-RU" sz="1100" dirty="0" smtClean="0">
                <a:cs typeface="Arial" pitchFamily="34" charset="0"/>
              </a:rPr>
              <a:t> Фанни, коктейли на основе кофе, молока, артезианской воды и свежевыжатых соков можно попробовать по адресу: </a:t>
            </a:r>
            <a:r>
              <a:rPr lang="en-US" altLang="ru-RU" sz="1100" dirty="0" smtClean="0">
                <a:cs typeface="Arial" pitchFamily="34" charset="0"/>
              </a:rPr>
              <a:t>Taipei</a:t>
            </a:r>
            <a:r>
              <a:rPr lang="ru-RU" altLang="ru-RU" sz="1100" dirty="0" smtClean="0">
                <a:cs typeface="Arial" pitchFamily="34" charset="0"/>
              </a:rPr>
              <a:t>, </a:t>
            </a:r>
            <a:r>
              <a:rPr lang="en-US" altLang="ru-RU" sz="1100" dirty="0" smtClean="0">
                <a:cs typeface="Arial" pitchFamily="34" charset="0"/>
              </a:rPr>
              <a:t>Nan Jing E. Rd</a:t>
            </a:r>
          </a:p>
          <a:p>
            <a:pPr algn="just">
              <a:spcBef>
                <a:spcPct val="0"/>
              </a:spcBef>
            </a:pPr>
            <a:endParaRPr lang="ru-RU" altLang="ru-RU" sz="1200" dirty="0">
              <a:cs typeface="Arial" pitchFamily="34" charset="0"/>
            </a:endParaRPr>
          </a:p>
        </p:txBody>
      </p:sp>
      <p:pic>
        <p:nvPicPr>
          <p:cNvPr id="6146" name="Picture 2" descr="C:\Users\Karina\Documents\Тайван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8" y="1627860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Karina\Documents\Форбес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0" y="707278"/>
            <a:ext cx="8676456" cy="61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6192"/>
            <a:ext cx="86026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20024" y="6309320"/>
            <a:ext cx="2133600" cy="365125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5pPr>
            <a:lvl6pPr marL="25146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6pPr>
            <a:lvl7pPr marL="29718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7pPr>
            <a:lvl8pPr marL="34290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8pPr>
            <a:lvl9pPr marL="3886200" eaLnBrk="0" hangingPunct="0">
              <a:buFont typeface="Littera Plain Book" pitchFamily="50" charset="0"/>
              <a:defRPr sz="2000">
                <a:solidFill>
                  <a:schemeClr val="tx1"/>
                </a:solidFill>
                <a:latin typeface="Littera Plain Book" pitchFamily="50" charset="0"/>
                <a:ea typeface="ヒラギノ角ゴ ProN W3" charset="0"/>
                <a:cs typeface="ヒラギノ角ゴ ProN W3" charset="0"/>
                <a:sym typeface="Littera Plain Book" pitchFamily="50" charset="0"/>
              </a:defRPr>
            </a:lvl9pPr>
          </a:lstStyle>
          <a:p>
            <a:fld id="{5E0B9583-CD83-4DAB-B688-F2748DEFD140}" type="slidenum">
              <a:rPr lang="en-US" altLang="ru-RU" sz="1200" smtClean="0">
                <a:solidFill>
                  <a:srgbClr val="878787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6</a:t>
            </a:fld>
            <a:endParaRPr lang="en-US" altLang="ru-RU" sz="1200" dirty="0" smtClean="0">
              <a:solidFill>
                <a:srgbClr val="878787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5914" y="101092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/>
              <a:t>«Эволюция колоссальная, как из обезьяны в человека, — совладелец сети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Леонид </a:t>
            </a:r>
            <a:r>
              <a:rPr lang="ru-RU" sz="1200" dirty="0" err="1"/>
              <a:t>Шляховер</a:t>
            </a:r>
            <a:r>
              <a:rPr lang="ru-RU" sz="1200" dirty="0"/>
              <a:t> указывает на два десятка фотографий на стенах своего кабинета. — Если сравнить первую нашу точку, которой уже нет, и недавно открывшиеся, то они отличаются как небо и земля». Эволюция была пройдена за два с половиной года. Сейчас у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более 120 кафе по всей России, на Украине и в Казахстане. Но подают там не стандартные </a:t>
            </a:r>
            <a:r>
              <a:rPr lang="ru-RU" sz="1200" dirty="0" smtClean="0"/>
              <a:t>кофе</a:t>
            </a:r>
            <a:r>
              <a:rPr lang="en-US" sz="1200" dirty="0" smtClean="0"/>
              <a:t> </a:t>
            </a:r>
            <a:r>
              <a:rPr lang="ru-RU" sz="1200" dirty="0" smtClean="0"/>
              <a:t>и </a:t>
            </a:r>
            <a:r>
              <a:rPr lang="ru-RU" sz="1200" dirty="0"/>
              <a:t>чай, а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tea</a:t>
            </a:r>
            <a:r>
              <a:rPr lang="ru-RU" sz="1200" dirty="0"/>
              <a:t> — напитки на основе свежезаваренного чая с добавлением сиропов, желе или шариков с фруктовым соком, придуманные на Тайване и распространившиеся по миру.</a:t>
            </a:r>
          </a:p>
          <a:p>
            <a:pPr marL="0" indent="0" algn="just">
              <a:buNone/>
            </a:pPr>
            <a:r>
              <a:rPr lang="ru-RU" sz="1200" dirty="0"/>
              <a:t>О необычном чае продюсер </a:t>
            </a:r>
            <a:r>
              <a:rPr lang="ru-RU" sz="1200" dirty="0" err="1"/>
              <a:t>Шляховер</a:t>
            </a:r>
            <a:r>
              <a:rPr lang="ru-RU" sz="1200" dirty="0"/>
              <a:t>, в прошлом менеджер группы «Тату» и исполнительный директор московского «Евровидения», узнал в начале 2010 года. Будучи по делам в Европе, он не раз замечал длинные очереди возле уличных ларьков, продающих какой-то напиток. Оказалось, потребительский бум вызвал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tea</a:t>
            </a:r>
            <a:r>
              <a:rPr lang="ru-RU" sz="1200" dirty="0"/>
              <a:t>. Новизна и очевидная успешность продукта — чем не повод продвигать то же самое в России? Леонид переговорил со своим партнером по продюсерским проектам Дмитрием Фельдманом, акционером немецкой </a:t>
            </a:r>
            <a:r>
              <a:rPr lang="ru-RU" sz="1200" dirty="0" err="1"/>
              <a:t>Rusmedia</a:t>
            </a:r>
            <a:r>
              <a:rPr lang="ru-RU" sz="1200" dirty="0"/>
              <a:t> </a:t>
            </a:r>
            <a:r>
              <a:rPr lang="ru-RU" sz="1200" dirty="0" err="1"/>
              <a:t>Group</a:t>
            </a:r>
            <a:r>
              <a:rPr lang="ru-RU" sz="1200" dirty="0"/>
              <a:t>. Вместе они решили вложить несколько сотен тысяч долларов в создание сети точек, торгующих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tea</a:t>
            </a:r>
            <a:r>
              <a:rPr lang="ru-RU" sz="1200" dirty="0"/>
              <a:t>. В ноябре 2010 года партнеры учредили ООО «</a:t>
            </a:r>
            <a:r>
              <a:rPr lang="ru-RU" sz="1200" dirty="0" err="1"/>
              <a:t>Ти</a:t>
            </a:r>
            <a:r>
              <a:rPr lang="ru-RU" sz="1200" dirty="0"/>
              <a:t> Фанни </a:t>
            </a:r>
            <a:r>
              <a:rPr lang="ru-RU" sz="1200" dirty="0" err="1"/>
              <a:t>Ворлд</a:t>
            </a:r>
            <a:r>
              <a:rPr lang="ru-RU" sz="1200" dirty="0"/>
              <a:t>».</a:t>
            </a:r>
          </a:p>
          <a:p>
            <a:pPr algn="just"/>
            <a:endParaRPr lang="ru-RU" sz="1200" dirty="0"/>
          </a:p>
          <a:p>
            <a:pPr marL="0" indent="0" algn="just">
              <a:buNone/>
            </a:pPr>
            <a:r>
              <a:rPr lang="ru-RU" sz="1200" dirty="0" smtClean="0"/>
              <a:t>Идею</a:t>
            </a:r>
            <a:r>
              <a:rPr lang="ru-RU" sz="1200" dirty="0"/>
              <a:t>, которую копируешь сам, легко могут скопировать и конкуренты. Выигрывает не тот, кто начнет первым, а кто сумеет расширяться быстрее.</a:t>
            </a:r>
          </a:p>
          <a:p>
            <a:pPr marL="0" indent="0" algn="just">
              <a:buNone/>
            </a:pPr>
            <a:r>
              <a:rPr lang="ru-RU" sz="1200" dirty="0"/>
              <a:t>Леонид </a:t>
            </a:r>
            <a:r>
              <a:rPr lang="ru-RU" sz="1200" dirty="0" err="1"/>
              <a:t>Шляховер</a:t>
            </a:r>
            <a:r>
              <a:rPr lang="ru-RU" sz="1200" dirty="0"/>
              <a:t> сразу настроился на захват рынка с помощью </a:t>
            </a:r>
            <a:r>
              <a:rPr lang="ru-RU" sz="1200" dirty="0" err="1"/>
              <a:t>франчайзи</a:t>
            </a:r>
            <a:r>
              <a:rPr lang="ru-RU" sz="1200" dirty="0"/>
              <a:t>. Подготовка к стартовому рывку — разработка рецептур и маркетинговой программы, поиск поставщиков оборудования и ингредиентов в Европе и Тайване, подбор сотрудников — заняла полтора года. За это время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tea</a:t>
            </a:r>
            <a:r>
              <a:rPr lang="ru-RU" sz="1200" dirty="0"/>
              <a:t> заинтересовались другие предприниматели. Но о соперниках владельцы «</a:t>
            </a:r>
            <a:r>
              <a:rPr lang="ru-RU" sz="1200" dirty="0" err="1"/>
              <a:t>Ти</a:t>
            </a:r>
            <a:r>
              <a:rPr lang="ru-RU" sz="1200" dirty="0"/>
              <a:t> Фанни </a:t>
            </a:r>
            <a:r>
              <a:rPr lang="ru-RU" sz="1200" dirty="0" err="1"/>
              <a:t>Ворлд</a:t>
            </a:r>
            <a:r>
              <a:rPr lang="ru-RU" sz="1200" dirty="0"/>
              <a:t>» узнали после того, как в апреле 2012 года открыли свою первую точку — у входа в московский аквапарк «Ква-ква парк».</a:t>
            </a:r>
          </a:p>
          <a:p>
            <a:pPr marL="0" indent="0" algn="just">
              <a:buNone/>
            </a:pPr>
            <a:r>
              <a:rPr lang="ru-RU" sz="1200" dirty="0" err="1"/>
              <a:t>Франчайзинговая</a:t>
            </a:r>
            <a:r>
              <a:rPr lang="ru-RU" sz="1200" dirty="0"/>
              <a:t> программа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стартовала в том же месяце. Первых желающих </a:t>
            </a:r>
            <a:r>
              <a:rPr lang="ru-RU" sz="1200" dirty="0" err="1"/>
              <a:t>Шляховер</a:t>
            </a:r>
            <a:r>
              <a:rPr lang="ru-RU" sz="1200" dirty="0"/>
              <a:t> и Фельдман нашли заранее среди знакомых рестораторов. «Мы сразу договорились, что будем действовать методом проб и ошибок, а за это дадим им льготные условия», — поясняет Леонид. Компания-</a:t>
            </a:r>
            <a:r>
              <a:rPr lang="ru-RU" sz="1200" dirty="0" err="1"/>
              <a:t>франчайзи</a:t>
            </a:r>
            <a:r>
              <a:rPr lang="ru-RU" sz="1200" dirty="0"/>
              <a:t> «</a:t>
            </a:r>
            <a:r>
              <a:rPr lang="ru-RU" sz="1200" dirty="0" err="1"/>
              <a:t>Ти</a:t>
            </a:r>
            <a:r>
              <a:rPr lang="ru-RU" sz="1200" dirty="0"/>
              <a:t> Фанни Шоп» за первые полгода открыла четыре кафе, ставших экспериментальной площадкой для нововведений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. Менялся дизайн торговых точек. Ассортимент разнообразили напитками на основе молока, кофе, свежевыжатых соков и </a:t>
            </a:r>
            <a:r>
              <a:rPr lang="ru-RU" sz="1200" dirty="0" err="1"/>
              <a:t>смузи</a:t>
            </a:r>
            <a:r>
              <a:rPr lang="ru-RU" sz="1200" dirty="0"/>
              <a:t>,  добавили к ним йогурты и мороженое.</a:t>
            </a:r>
          </a:p>
          <a:p>
            <a:pPr marL="0" indent="0" algn="just">
              <a:buNone/>
            </a:pPr>
            <a:endParaRPr lang="ru-RU" sz="1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6026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5914" y="101092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/>
              <a:t>Первая инструкция для </a:t>
            </a:r>
            <a:r>
              <a:rPr lang="ru-RU" sz="1200" dirty="0" err="1"/>
              <a:t>франчайзи</a:t>
            </a:r>
            <a:r>
              <a:rPr lang="ru-RU" sz="1200" dirty="0"/>
              <a:t> уместилась на 20 страницах. Менеджеры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выступали на профильных выставках, конференциях и форумах с презентациями. Открытие точки площадью 7–10 кв. м — кафе-модуль без собственного помещения (удобный формат для размещения в торговых центрах и развлекательных заведениях) — требовало около 1,2 млн рублей инвестиций. Роялти просили выплачивать со второго года работы. </a:t>
            </a:r>
            <a:r>
              <a:rPr lang="ru-RU" sz="1200" dirty="0" err="1"/>
              <a:t>Франчайзи</a:t>
            </a:r>
            <a:r>
              <a:rPr lang="ru-RU" sz="1200" dirty="0"/>
              <a:t> обещали быструю окупаемость — розничная наценка к себестоимости напитка составляет от 280% до 350%. К концу 2012 года под брендом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работало 25 кафе в Москве и за ее пределами, а оборот головной компании составил около 19 млн рублей. «</a:t>
            </a:r>
            <a:r>
              <a:rPr lang="ru-RU" sz="1200" dirty="0" err="1"/>
              <a:t>Ти</a:t>
            </a:r>
            <a:r>
              <a:rPr lang="ru-RU" sz="1200" dirty="0"/>
              <a:t> Фанни </a:t>
            </a:r>
            <a:r>
              <a:rPr lang="ru-RU" sz="1200" dirty="0" err="1"/>
              <a:t>Ворлд</a:t>
            </a:r>
            <a:r>
              <a:rPr lang="ru-RU" sz="1200" dirty="0"/>
              <a:t>» первой из продавцов франшиз договорилась с Росбанком о льготном кредитовании начинающих предпринимателей — </a:t>
            </a:r>
            <a:r>
              <a:rPr lang="ru-RU" sz="1200" dirty="0" err="1"/>
              <a:t>франчайзи</a:t>
            </a:r>
            <a:r>
              <a:rPr lang="ru-RU" sz="1200" dirty="0"/>
              <a:t>.</a:t>
            </a:r>
          </a:p>
          <a:p>
            <a:pPr marL="0" indent="0" algn="just">
              <a:buNone/>
            </a:pPr>
            <a:r>
              <a:rPr lang="ru-RU" sz="1200" dirty="0"/>
              <a:t>Когда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появилась в Санкт-Петербурге, там уже был свой продавец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tea</a:t>
            </a:r>
            <a:r>
              <a:rPr lang="ru-RU" sz="1200" dirty="0"/>
              <a:t>. Петербуржец Антон </a:t>
            </a:r>
            <a:r>
              <a:rPr lang="ru-RU" sz="1200" dirty="0" err="1"/>
              <a:t>Сингариев</a:t>
            </a:r>
            <a:r>
              <a:rPr lang="ru-RU" sz="1200" dirty="0"/>
              <a:t> узнал о модном напитке в Берлине, где прожил несколько лет. По возвращении он вместе с отцом в мае 2012 года открыл кафе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Mania</a:t>
            </a:r>
            <a:r>
              <a:rPr lang="ru-RU" sz="1200" dirty="0"/>
              <a:t>, инвестировав заемные 3,6 млн рублей. Вложения окупились примерно за четыре месяца. «Все, что успешно идет в Европе, появляется в России, только с опозданием, — рассказывает предприниматель. — Мы хотели быть первыми на российском рынке с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tea</a:t>
            </a:r>
            <a:r>
              <a:rPr lang="ru-RU" sz="1200" dirty="0"/>
              <a:t>.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открывались параллельно, я не знал о них, но предполагал, что появится еще кто-то». В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Mania</a:t>
            </a:r>
            <a:r>
              <a:rPr lang="ru-RU" sz="1200" dirty="0"/>
              <a:t> не спешили с продажей франшизы, занимались разбором полетов, а первого партнера привлекли только в октябре 2012 года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marL="0" indent="0" algn="just">
              <a:buNone/>
            </a:pPr>
            <a:r>
              <a:rPr lang="ru-RU" sz="1200" dirty="0"/>
              <a:t>За развитием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наблюдал и будущий конкурент в Москве. Владимир Трояновский попробовал модный «чай с шариками» в Лондоне. Осенью 2012 года он начал готовиться к запуску своего бизнеса. «Я даже встречался с представителями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, они предлагали хорошие условия по франшизе. Но, как человек изучавший маркетинг, я решил, что европейский бренд престижнее», — объясняет предприниматель, купивший франшизу британской сети </a:t>
            </a:r>
            <a:r>
              <a:rPr lang="ru-RU" sz="1200" dirty="0" err="1"/>
              <a:t>Bubbleology</a:t>
            </a:r>
            <a:r>
              <a:rPr lang="ru-RU" sz="1200" dirty="0"/>
              <a:t>. По словам Трояновского, она вдвое-втрое дороже, чем у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, но это оправданно: </a:t>
            </a:r>
            <a:r>
              <a:rPr lang="ru-RU" sz="1200" dirty="0" err="1"/>
              <a:t>Bubbleology</a:t>
            </a:r>
            <a:r>
              <a:rPr lang="ru-RU" sz="1200" dirty="0"/>
              <a:t> позиционирует себя в премиум-сегменте и открывает точки только в торговых центрах с большой проходимостью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marL="0" indent="0" algn="just">
              <a:buNone/>
            </a:pPr>
            <a:r>
              <a:rPr lang="ru-RU" sz="1200" dirty="0"/>
              <a:t>Договоры на открытие точек заключены с сетями кинотеатров «</a:t>
            </a:r>
            <a:r>
              <a:rPr lang="ru-RU" sz="1200" dirty="0" err="1"/>
              <a:t>Киномакс</a:t>
            </a:r>
            <a:r>
              <a:rPr lang="ru-RU" sz="1200" dirty="0"/>
              <a:t>», «Кронверк», «</a:t>
            </a:r>
            <a:r>
              <a:rPr lang="ru-RU" sz="1200" dirty="0" err="1"/>
              <a:t>Люксор</a:t>
            </a:r>
            <a:r>
              <a:rPr lang="ru-RU" sz="1200" dirty="0"/>
              <a:t>», «</a:t>
            </a:r>
            <a:r>
              <a:rPr lang="ru-RU" sz="1200" dirty="0" err="1"/>
              <a:t>Синема</a:t>
            </a:r>
            <a:r>
              <a:rPr lang="ru-RU" sz="1200" dirty="0"/>
              <a:t> парк», «Формула кино», </a:t>
            </a:r>
            <a:r>
              <a:rPr lang="ru-RU" sz="1200" dirty="0" err="1"/>
              <a:t>Mori</a:t>
            </a:r>
            <a:r>
              <a:rPr lang="ru-RU" sz="1200" dirty="0"/>
              <a:t> </a:t>
            </a:r>
            <a:r>
              <a:rPr lang="ru-RU" sz="1200" dirty="0" err="1"/>
              <a:t>Cinema</a:t>
            </a:r>
            <a:r>
              <a:rPr lang="ru-RU" sz="1200" dirty="0"/>
              <a:t>. Холдинг «Планета гостеприимства» открыл 16 точек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в собственных ресторанах «</a:t>
            </a:r>
            <a:r>
              <a:rPr lang="ru-RU" sz="1200" dirty="0" err="1"/>
              <a:t>Сбарро</a:t>
            </a:r>
            <a:r>
              <a:rPr lang="ru-RU" sz="1200" dirty="0"/>
              <a:t>» и </a:t>
            </a:r>
            <a:r>
              <a:rPr lang="ru-RU" sz="1200" dirty="0" err="1"/>
              <a:t>YamKee</a:t>
            </a:r>
            <a:r>
              <a:rPr lang="ru-RU" sz="1200" dirty="0"/>
              <a:t>. Франшизу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приобрели несколько </a:t>
            </a:r>
            <a:r>
              <a:rPr lang="ru-RU" sz="1200" dirty="0" err="1"/>
              <a:t>франчайзи</a:t>
            </a:r>
            <a:r>
              <a:rPr lang="ru-RU" sz="1200" dirty="0"/>
              <a:t> сети кафе-мороженого «33 пингвина». Общее число точек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в 2013 году достигло 59, а выручка «</a:t>
            </a:r>
            <a:r>
              <a:rPr lang="ru-RU" sz="1200" dirty="0" err="1"/>
              <a:t>Ти</a:t>
            </a:r>
            <a:r>
              <a:rPr lang="ru-RU" sz="1200" dirty="0"/>
              <a:t> Фанни </a:t>
            </a:r>
            <a:r>
              <a:rPr lang="ru-RU" sz="1200" dirty="0" err="1"/>
              <a:t>Ворлд</a:t>
            </a:r>
            <a:r>
              <a:rPr lang="ru-RU" sz="1200" dirty="0"/>
              <a:t>» выросла до 64 млн рублей. По итогам 2014 года Леонид </a:t>
            </a:r>
            <a:r>
              <a:rPr lang="ru-RU" sz="1200" dirty="0" err="1"/>
              <a:t>Шляховер</a:t>
            </a:r>
            <a:r>
              <a:rPr lang="ru-RU" sz="1200" dirty="0"/>
              <a:t> рассчитывает на выручку 100 млн рублей. Операционной прибыли, замечает он, достаточно для развития сети, дополнительных инвестиций пока не требуется.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6026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5914" y="101092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/>
              <a:t>«В России появилось уже около 20 компаний по продаже «</a:t>
            </a:r>
            <a:r>
              <a:rPr lang="ru-RU" sz="1200" dirty="0" err="1"/>
              <a:t>баббл</a:t>
            </a:r>
            <a:r>
              <a:rPr lang="ru-RU" sz="1200" dirty="0"/>
              <a:t> чая». Все видели бесконечные очереди в кафе и хотели попасть на эту волну. Но многие открывались как попало, не задумываясь о маркетинге, и в результате уходили с рынка», — считает Антон </a:t>
            </a:r>
            <a:r>
              <a:rPr lang="ru-RU" sz="1200" dirty="0" err="1"/>
              <a:t>Сингариев</a:t>
            </a:r>
            <a:r>
              <a:rPr lang="ru-RU" sz="1200" dirty="0"/>
              <a:t>. У </a:t>
            </a:r>
            <a:r>
              <a:rPr lang="ru-RU" sz="1200" dirty="0" err="1"/>
              <a:t>Bubble</a:t>
            </a:r>
            <a:r>
              <a:rPr lang="ru-RU" sz="1200" dirty="0"/>
              <a:t> </a:t>
            </a:r>
            <a:r>
              <a:rPr lang="ru-RU" sz="1200" dirty="0" err="1"/>
              <a:t>Mania</a:t>
            </a:r>
            <a:r>
              <a:rPr lang="ru-RU" sz="1200" dirty="0"/>
              <a:t> пока 15 точек, из них 11 </a:t>
            </a:r>
            <a:r>
              <a:rPr lang="ru-RU" sz="1200" dirty="0" err="1"/>
              <a:t>франчайзинговых</a:t>
            </a:r>
            <a:r>
              <a:rPr lang="ru-RU" sz="1200" dirty="0"/>
              <a:t> — в родном городе, в Москве и других городах России. Под вывеской </a:t>
            </a:r>
            <a:r>
              <a:rPr lang="ru-RU" sz="1200" dirty="0" err="1"/>
              <a:t>Bubbleology</a:t>
            </a:r>
            <a:r>
              <a:rPr lang="ru-RU" sz="1200" dirty="0"/>
              <a:t> работают 11 точек в Москве, в том числе три </a:t>
            </a:r>
            <a:r>
              <a:rPr lang="ru-RU" sz="1200" dirty="0" err="1"/>
              <a:t>франчайзинговых</a:t>
            </a:r>
            <a:r>
              <a:rPr lang="ru-RU" sz="1200" dirty="0"/>
              <a:t> и две на партнерских началах. «Плюс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в том, что они развиваются очень быстро и агрессивно, их бренд уже на слуху. Минус — они продают франшизу всем желающим, и поэтому какие-то точки потом приходится закрывать», — рассуждает Владимир Трояновский.</a:t>
            </a:r>
          </a:p>
          <a:p>
            <a:pPr marL="0" indent="0" algn="just">
              <a:buNone/>
            </a:pPr>
            <a:r>
              <a:rPr lang="ru-RU" sz="1200" dirty="0"/>
              <a:t>Но Леонид </a:t>
            </a:r>
            <a:r>
              <a:rPr lang="ru-RU" sz="1200" dirty="0" err="1"/>
              <a:t>Шляховер</a:t>
            </a:r>
            <a:r>
              <a:rPr lang="ru-RU" sz="1200" dirty="0"/>
              <a:t> уверяет, что за все время работы закрылось лишь шесть кафе 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. «Стандарты — основная ценность </a:t>
            </a:r>
            <a:r>
              <a:rPr lang="ru-RU" sz="1200" dirty="0" err="1"/>
              <a:t>франчайзинговой</a:t>
            </a:r>
            <a:r>
              <a:rPr lang="ru-RU" sz="1200" dirty="0"/>
              <a:t> модели. В этом бизнесе работа над ошибками проходит постоянно, — рассуждает он, похлопывая ладонью по двум толстым папкам с инструкциями для </a:t>
            </a:r>
            <a:r>
              <a:rPr lang="ru-RU" sz="1200" dirty="0" err="1"/>
              <a:t>франчайзи</a:t>
            </a:r>
            <a:r>
              <a:rPr lang="ru-RU" sz="1200" dirty="0"/>
              <a:t>. — Рекомендации </a:t>
            </a:r>
            <a:r>
              <a:rPr lang="ru-RU" sz="1200" dirty="0" err="1"/>
              <a:t>франчайзера</a:t>
            </a:r>
            <a:r>
              <a:rPr lang="ru-RU" sz="1200" dirty="0"/>
              <a:t> похожи на предписания врача. Он может выписать таблетки, но не всегда может проконтролировать пациента. Если болезнь прогрессирует, то точка закрывается». В компании проверяют </a:t>
            </a:r>
            <a:r>
              <a:rPr lang="ru-RU" sz="1200" dirty="0" err="1"/>
              <a:t>франчайзи</a:t>
            </a:r>
            <a:r>
              <a:rPr lang="ru-RU" sz="1200" dirty="0"/>
              <a:t> с помощью ревизоров, «тайных покупателей», опросов потребителей.</a:t>
            </a:r>
          </a:p>
          <a:p>
            <a:pPr marL="0" indent="0" algn="just">
              <a:buNone/>
            </a:pPr>
            <a:r>
              <a:rPr lang="ru-RU" sz="1200" dirty="0"/>
              <a:t>По утвержденному плану рубеж в 200 точек сеть </a:t>
            </a:r>
            <a:r>
              <a:rPr lang="ru-RU" sz="1200" dirty="0" err="1"/>
              <a:t>Tea</a:t>
            </a:r>
            <a:r>
              <a:rPr lang="ru-RU" sz="1200" dirty="0"/>
              <a:t> </a:t>
            </a:r>
            <a:r>
              <a:rPr lang="ru-RU" sz="1200" dirty="0" err="1"/>
              <a:t>Funny</a:t>
            </a:r>
            <a:r>
              <a:rPr lang="ru-RU" sz="1200" dirty="0"/>
              <a:t> должна преодолеть ко II кварталу 2015 года (собственных кафе у компании всего 12). На декабрь 2014 года запланирован запуск рекламной компании в кинотеатрах и интернете с бюджетом 30 млн рублей. «Настоящий бум «</a:t>
            </a:r>
            <a:r>
              <a:rPr lang="ru-RU" sz="1200" dirty="0" err="1"/>
              <a:t>баббл</a:t>
            </a:r>
            <a:r>
              <a:rPr lang="ru-RU" sz="1200" dirty="0"/>
              <a:t> чая» в России еще не наступил, — рассуждает </a:t>
            </a:r>
            <a:r>
              <a:rPr lang="ru-RU" sz="1200" dirty="0" err="1"/>
              <a:t>Шляховер</a:t>
            </a:r>
            <a:r>
              <a:rPr lang="ru-RU" sz="1200" dirty="0"/>
              <a:t>. — После первой волны кампании мы ожидаем рост спроса в два раза. И это в худшем случае. Что будет в лучшем, мне даже сложно прогнозировать».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6026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E431-58D2-44BC-A6D9-5FB96E5156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588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6452</TotalTime>
  <Words>2402</Words>
  <Application>Microsoft Office PowerPoint</Application>
  <PresentationFormat>Экран (4:3)</PresentationFormat>
  <Paragraphs>194</Paragraphs>
  <Slides>41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Artwork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география Tea Funny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ФОРМАТЫ фирменных кафе</vt:lpstr>
      <vt:lpstr>ФОРМАТЫ фирменных кафе</vt:lpstr>
      <vt:lpstr>ФОРМАТЫ фирменных кафе</vt:lpstr>
      <vt:lpstr>ФОРМАТЫ фирменных кафе</vt:lpstr>
      <vt:lpstr>ФОРМАТЫ фирменных кафе</vt:lpstr>
      <vt:lpstr>ФОРМАТЫ фирменных кафе</vt:lpstr>
      <vt:lpstr>ФОРМАТЫ фирменных кафе</vt:lpstr>
      <vt:lpstr>кафе в кафе</vt:lpstr>
      <vt:lpstr>кафе в кафе</vt:lpstr>
      <vt:lpstr>Уникальная разработка  Tea Funny Point</vt:lpstr>
      <vt:lpstr>Летние кафе</vt:lpstr>
      <vt:lpstr>Летние кафе</vt:lpstr>
      <vt:lpstr>Летние кафе</vt:lpstr>
      <vt:lpstr>Мобильное кафе</vt:lpstr>
      <vt:lpstr>Специальный антикризисный проект Tea FuNNy to go</vt:lpstr>
      <vt:lpstr>ПРИМЕРЫ РАЗМЕЩЕНИЯ</vt:lpstr>
      <vt:lpstr>TEA FUNNY CINEMA</vt:lpstr>
      <vt:lpstr>Примеры размещения</vt:lpstr>
      <vt:lpstr>Презентация PowerPoint</vt:lpstr>
      <vt:lpstr>Примеры размещения</vt:lpstr>
      <vt:lpstr>HoReCa</vt:lpstr>
      <vt:lpstr>ПРИМЕРЫ УСПЕШНОЙ ИНТЕГРАЦИИ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Маркетинговая стратегия 2013</dc:title>
  <dc:creator>dilane</dc:creator>
  <cp:lastModifiedBy>Evgen</cp:lastModifiedBy>
  <cp:revision>410</cp:revision>
  <cp:lastPrinted>2013-08-12T10:20:34Z</cp:lastPrinted>
  <dcterms:created xsi:type="dcterms:W3CDTF">2013-02-24T16:05:20Z</dcterms:created>
  <dcterms:modified xsi:type="dcterms:W3CDTF">2015-05-29T14:44:02Z</dcterms:modified>
</cp:coreProperties>
</file>